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64" r:id="rId5"/>
    <p:sldId id="266" r:id="rId6"/>
    <p:sldId id="268" r:id="rId7"/>
    <p:sldId id="273" r:id="rId8"/>
    <p:sldId id="269" r:id="rId9"/>
    <p:sldId id="270" r:id="rId10"/>
    <p:sldId id="259" r:id="rId11"/>
    <p:sldId id="271" r:id="rId12"/>
    <p:sldId id="272" r:id="rId13"/>
    <p:sldId id="265" r:id="rId14"/>
    <p:sldId id="261" r:id="rId15"/>
    <p:sldId id="275" r:id="rId16"/>
    <p:sldId id="276" r:id="rId17"/>
    <p:sldId id="277" r:id="rId18"/>
    <p:sldId id="274" r:id="rId19"/>
    <p:sldId id="285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7010400" cy="92964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77870" autoAdjust="0"/>
  </p:normalViewPr>
  <p:slideViewPr>
    <p:cSldViewPr showGuides="1">
      <p:cViewPr varScale="1">
        <p:scale>
          <a:sx n="87" d="100"/>
          <a:sy n="8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84121E-FDC1-457B-998B-F64AEE4040AD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B3AEDB-7123-4599-B9B6-24C2BE149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8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0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26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60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09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45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76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05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12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26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2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72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72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36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91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2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39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6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7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1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3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62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3AEDB-7123-4599-B9B6-24C2BE1497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2007A1-922A-491F-8FA1-589D1935CEAB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AE40D2-444B-4278-8066-1800A3F09F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362200"/>
            <a:ext cx="304800" cy="274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304800" cy="228600"/>
          </a:xfrm>
          <a:prstGeom prst="rect">
            <a:avLst/>
          </a:prstGeom>
          <a:solidFill>
            <a:srgbClr val="FFE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2007A1-922A-491F-8FA1-589D1935CEAB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AE40D2-444B-4278-8066-1800A3F09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9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2007A1-922A-491F-8FA1-589D1935CEAB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AE40D2-444B-4278-8066-1800A3F09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2007A1-922A-491F-8FA1-589D1935CEAB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AE40D2-444B-4278-8066-1800A3F09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8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2007A1-922A-491F-8FA1-589D1935CEAB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AE40D2-444B-4278-8066-1800A3F09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2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2007A1-922A-491F-8FA1-589D1935CEAB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AE40D2-444B-4278-8066-1800A3F09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2007A1-922A-491F-8FA1-589D1935CEAB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AE40D2-444B-4278-8066-1800A3F09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6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2007A1-922A-491F-8FA1-589D1935CEAB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AE40D2-444B-4278-8066-1800A3F09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0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2007A1-922A-491F-8FA1-589D1935CEAB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AE40D2-444B-4278-8066-1800A3F09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2007A1-922A-491F-8FA1-589D1935CEAB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AE40D2-444B-4278-8066-1800A3F09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7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2007A1-922A-491F-8FA1-589D1935CEAB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AE40D2-444B-4278-8066-1800A3F09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FC000">
                <a:lumMod val="99000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2190750" cy="6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8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23.tmp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2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9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30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33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34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35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36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tmp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tm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6.tmp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icej2\AppData\Local\Microsoft\Windows\Temporary Internet Files\Content.IE5\L7POWBYC\MC9000273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85" y="2286000"/>
            <a:ext cx="6026858" cy="34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33400"/>
            <a:ext cx="89916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Adobe Caslon Pro Bold" pitchFamily="18" charset="0"/>
              </a:rPr>
              <a:t>Kentucky Legal Research</a:t>
            </a:r>
            <a:endParaRPr lang="en-US" sz="6000" dirty="0">
              <a:latin typeface="Adobe Caslon Pro Bold" pitchFamily="18" charset="0"/>
            </a:endParaRPr>
          </a:p>
        </p:txBody>
      </p:sp>
      <p:pic>
        <p:nvPicPr>
          <p:cNvPr id="1033" name="Picture 9" descr="http://icons.iconarchive.com/icons/icons-land/sport/256/Boxing-Gloves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5200" y="2362200"/>
            <a:ext cx="2971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5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legalsolutions.thomsonreuters.com/product_photos/p22033642-144610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044">
            <a:off x="922" y="805651"/>
            <a:ext cx="2133600" cy="265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Kentucky Practice Series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3185984"/>
            <a:ext cx="4800600" cy="3001963"/>
          </a:xfrm>
        </p:spPr>
        <p:txBody>
          <a:bodyPr anchor="t"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Rules of Civil Proc. &amp; Forms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Criminal </a:t>
            </a:r>
            <a:r>
              <a:rPr lang="en-US" sz="3200" dirty="0" err="1" smtClean="0">
                <a:solidFill>
                  <a:schemeClr val="tx2"/>
                </a:solidFill>
              </a:rPr>
              <a:t>Prac</a:t>
            </a:r>
            <a:r>
              <a:rPr lang="en-US" sz="3200" dirty="0" smtClean="0">
                <a:solidFill>
                  <a:schemeClr val="tx2"/>
                </a:solidFill>
              </a:rPr>
              <a:t>. &amp; Proc.</a:t>
            </a:r>
          </a:p>
          <a:p>
            <a:r>
              <a:rPr lang="en-US" sz="3200" dirty="0">
                <a:solidFill>
                  <a:schemeClr val="tx2"/>
                </a:solidFill>
              </a:rPr>
              <a:t>Substantive </a:t>
            </a:r>
            <a:r>
              <a:rPr lang="en-US" sz="3200" dirty="0" smtClean="0">
                <a:solidFill>
                  <a:schemeClr val="tx2"/>
                </a:solidFill>
              </a:rPr>
              <a:t>Crim. </a:t>
            </a:r>
            <a:r>
              <a:rPr lang="en-US" sz="3200" dirty="0">
                <a:solidFill>
                  <a:schemeClr val="tx2"/>
                </a:solidFill>
              </a:rPr>
              <a:t>Law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29200" y="1859692"/>
            <a:ext cx="3886200" cy="429736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Domestic Relations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Methods of Practice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Probate Practice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Tort Law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Trial Practice Materials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Appellate Practice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1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dobe Caslon Pro Bold" pitchFamily="18" charset="0"/>
              </a:rPr>
              <a:t>Further Research for Appeal: </a:t>
            </a:r>
            <a:br>
              <a:rPr lang="en-US" dirty="0" smtClean="0">
                <a:latin typeface="Adobe Caslon Pro Bold" pitchFamily="18" charset="0"/>
              </a:rPr>
            </a:br>
            <a:r>
              <a:rPr lang="en-US" dirty="0" smtClean="0">
                <a:latin typeface="Adobe Caslon Pro Bold" pitchFamily="18" charset="0"/>
              </a:rPr>
              <a:t>Real Estate &amp; Related Treatises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Text of Statute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Forms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Court Procedures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Case Citations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Commentary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Estimate Costs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Checklists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8" name="Picture 2" descr="http://images.store.westlaw.com/wtc/store/product_photos/p15426979-146583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241">
            <a:off x="6476198" y="3289733"/>
            <a:ext cx="2652543" cy="32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ecx.images-amazon.com/images/I/41NmYnPpaRL._SL500_AA300_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870">
            <a:off x="4000979" y="175259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40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79" t="8599" r="9677" b="14006"/>
          <a:stretch/>
        </p:blipFill>
        <p:spPr bwMode="auto">
          <a:xfrm rot="21098038">
            <a:off x="1246314" y="3806418"/>
            <a:ext cx="2238104" cy="263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Other Treatises &amp; Resources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9" name="Picture 4" descr="http://img2.imagesbn.com/images/20720000/207287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024">
            <a:off x="6697892" y="1730605"/>
            <a:ext cx="1720850" cy="266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794">
            <a:off x="407823" y="1302278"/>
            <a:ext cx="2228970" cy="2897661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57" t="6197" r="16286" b="7568"/>
          <a:stretch/>
        </p:blipFill>
        <p:spPr bwMode="auto">
          <a:xfrm>
            <a:off x="3352800" y="1387592"/>
            <a:ext cx="2037805" cy="272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3491">
            <a:off x="4784300" y="3805603"/>
            <a:ext cx="2063829" cy="2801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12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Onward to cited case law…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994"/>
            <a:ext cx="9144000" cy="56880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4648200"/>
            <a:ext cx="1600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2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KY Rules of Civ. Pro. 76.28(4)(c)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482"/>
            <a:ext cx="9144000" cy="4720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583540"/>
            <a:ext cx="853440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(c) Opinions that are not to be published </a:t>
            </a:r>
            <a:r>
              <a:rPr lang="en-US" b="1" dirty="0" smtClean="0">
                <a:solidFill>
                  <a:srgbClr val="FF0000"/>
                </a:solidFill>
              </a:rPr>
              <a:t>shall not be cited or used as binding precedent in any other case in any court of this state</a:t>
            </a:r>
            <a:r>
              <a:rPr lang="en-US" dirty="0" smtClean="0"/>
              <a:t>; however, unpublished Kentucky appellate decisions, </a:t>
            </a:r>
            <a:r>
              <a:rPr lang="en-US" sz="2000" b="1" dirty="0" smtClean="0">
                <a:solidFill>
                  <a:srgbClr val="FF0000"/>
                </a:solidFill>
              </a:rPr>
              <a:t>rendered after January 1, 2003, may be cited for consideration </a:t>
            </a:r>
            <a:r>
              <a:rPr lang="en-US" dirty="0" smtClean="0"/>
              <a:t>by the court </a:t>
            </a:r>
            <a:r>
              <a:rPr lang="en-US" b="1" dirty="0" smtClean="0"/>
              <a:t>if there is no published opinion that would adequately address the issue </a:t>
            </a:r>
            <a:r>
              <a:rPr lang="en-US" dirty="0" smtClean="0"/>
              <a:t>before the court. Opinions cited for consideration by the court shall be set out as an unpublished decision in the filed document and a copy of the entire decision shall be tendered along with the document to the court and all parties to the action.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0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dobe Caslon Pro Bold" pitchFamily="18" charset="0"/>
              </a:rPr>
              <a:t>Getting ready for court…Court Rules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6123"/>
            <a:ext cx="6172200" cy="4678363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Print Statutes</a:t>
            </a:r>
          </a:p>
          <a:p>
            <a:r>
              <a:rPr lang="en-US" sz="3600" dirty="0" err="1" smtClean="0">
                <a:solidFill>
                  <a:schemeClr val="tx2"/>
                </a:solidFill>
              </a:rPr>
              <a:t>Casemaker</a:t>
            </a:r>
            <a:endParaRPr lang="en-US" sz="3600" dirty="0" smtClean="0">
              <a:solidFill>
                <a:schemeClr val="tx2"/>
              </a:solidFill>
            </a:endParaRPr>
          </a:p>
          <a:p>
            <a:r>
              <a:rPr lang="en-US" sz="3600" dirty="0" smtClean="0">
                <a:solidFill>
                  <a:schemeClr val="tx2"/>
                </a:solidFill>
              </a:rPr>
              <a:t>Court’s own website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Lexis &amp; Westlaw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Westlaw Public Patron Access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Citation: KY Rules of Civ. Pro. - Rule 76.12(4)(g)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732"/>
            <a:ext cx="9144000" cy="5844268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6596743" y="4191000"/>
            <a:ext cx="1143000" cy="158193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Court Rules </a:t>
            </a:r>
            <a:r>
              <a:rPr lang="en-US" dirty="0" err="1" smtClean="0">
                <a:latin typeface="Adobe Caslon Pro Bold" pitchFamily="18" charset="0"/>
              </a:rPr>
              <a:t>cont</a:t>
            </a:r>
            <a:r>
              <a:rPr lang="en-US" dirty="0" smtClean="0">
                <a:latin typeface="Adobe Caslon Pro Bold" pitchFamily="18" charset="0"/>
              </a:rPr>
              <a:t>…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322367"/>
            <a:ext cx="31242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http://courts.ky.gov/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82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KY Appellate Court Briefs project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03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Awaiting court…Dockets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838200" y="5257800"/>
            <a:ext cx="1524000" cy="1219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76200"/>
            <a:ext cx="31242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http://courts.ky.gov/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2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dobe Caslon Pro Bold" pitchFamily="18" charset="0"/>
              </a:rPr>
              <a:t>Additional Materials…KY Form Books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Kentucky Forms &amp; Transactions (Print &amp; WL)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Caldwell’s Kentucky Form Book (Print &amp; LN)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Casemaker</a:t>
            </a:r>
            <a:r>
              <a:rPr lang="en-US" dirty="0" smtClean="0">
                <a:solidFill>
                  <a:schemeClr val="tx2"/>
                </a:solidFill>
              </a:rPr>
              <a:t> (Legal Forms library – some fees)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KY Practice (Print &amp; WL)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://images.contentreserve.com/ImageType-100/3212-1/%7B325DCAAB-8862-41F9-8F16-B9D2EEAC71CD%7DImg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07" y="3505200"/>
            <a:ext cx="2240756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r="5737" b="13016"/>
          <a:stretch/>
        </p:blipFill>
        <p:spPr>
          <a:xfrm rot="5400000">
            <a:off x="2823410" y="4110790"/>
            <a:ext cx="2696626" cy="255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9017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dobe Caslon Pro Bold" pitchFamily="18" charset="0"/>
              </a:rPr>
              <a:t>Sources to Consult:</a:t>
            </a:r>
            <a:endParaRPr lang="en-US" sz="3600" dirty="0">
              <a:latin typeface="Adobe Caslon Pro Bold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95400"/>
            <a:ext cx="3276600" cy="4843463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2"/>
                </a:solidFill>
              </a:rPr>
              <a:t>Print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2"/>
                </a:solidFill>
              </a:rPr>
              <a:t>C.A.L.R.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2"/>
                </a:solidFill>
              </a:rPr>
              <a:t>Casemaker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2"/>
                </a:solidFill>
              </a:rPr>
              <a:t>Fastcase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Bloomberg Law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Westlaw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Lexis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LawReader.com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</a:rPr>
              <a:t>FREE websites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8908" y="327025"/>
            <a:ext cx="5261577" cy="62039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2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dobe Caslon Pro Bold" pitchFamily="18" charset="0"/>
              </a:rPr>
              <a:t>Research Help on the Web:</a:t>
            </a:r>
            <a:br>
              <a:rPr lang="en-US" dirty="0" smtClean="0">
                <a:latin typeface="Adobe Caslon Pro Bold" pitchFamily="18" charset="0"/>
              </a:rPr>
            </a:br>
            <a:r>
              <a:rPr lang="en-US" sz="4000" dirty="0" smtClean="0">
                <a:latin typeface="Adobe Caslon Pro Bold" pitchFamily="18" charset="0"/>
              </a:rPr>
              <a:t>Chase’s KY Legal Research Campus Guide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22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82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3400"/>
            <a:ext cx="9144000" cy="103663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dobe Caslon Pro Bold" pitchFamily="18" charset="0"/>
              </a:rPr>
              <a:t>Research Help on the Web:</a:t>
            </a:r>
            <a:br>
              <a:rPr lang="en-US" dirty="0" smtClean="0">
                <a:latin typeface="Adobe Caslon Pro Bold" pitchFamily="18" charset="0"/>
              </a:rPr>
            </a:br>
            <a:r>
              <a:rPr lang="en-US" sz="4000" dirty="0" smtClean="0">
                <a:latin typeface="Adobe Caslon Pro Bold" pitchFamily="18" charset="0"/>
              </a:rPr>
              <a:t>Chase Research Links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9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3400"/>
            <a:ext cx="9144000" cy="103663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dobe Caslon Pro Bold" pitchFamily="18" charset="0"/>
              </a:rPr>
              <a:t>Research Help on the Web:</a:t>
            </a:r>
            <a:br>
              <a:rPr lang="en-US" dirty="0" smtClean="0">
                <a:latin typeface="Adobe Caslon Pro Bold" pitchFamily="18" charset="0"/>
              </a:rPr>
            </a:br>
            <a:r>
              <a:rPr lang="en-US" sz="4000" dirty="0" smtClean="0">
                <a:latin typeface="Adobe Caslon Pro Bold" pitchFamily="18" charset="0"/>
              </a:rPr>
              <a:t>UC Research Guides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1"/>
            <a:ext cx="9144000" cy="5529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4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3400"/>
            <a:ext cx="9144000" cy="103663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dobe Caslon Pro Bold" pitchFamily="18" charset="0"/>
              </a:rPr>
              <a:t>Research Help on the Web:</a:t>
            </a:r>
            <a:br>
              <a:rPr lang="en-US" dirty="0" smtClean="0">
                <a:latin typeface="Adobe Caslon Pro Bold" pitchFamily="18" charset="0"/>
              </a:rPr>
            </a:br>
            <a:r>
              <a:rPr lang="en-US" sz="4000" dirty="0" smtClean="0">
                <a:latin typeface="Adobe Caslon Pro Bold" pitchFamily="18" charset="0"/>
              </a:rPr>
              <a:t>UC Research Links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38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dobe Caslon Pro Bold" pitchFamily="18" charset="0"/>
              </a:rPr>
              <a:t>Don’t forget about the Local Libraries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743" y="1166018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Chase Law Library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University of Cincinnati Law Library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Hamilton County Law Library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771" y="1166018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Boone, Campbell, &amp; Kenton County Public Libraries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Public Library of Cincinnati &amp; Hamilton County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218" name="Picture 2" descr="C:\Users\ricej2\AppData\Local\Microsoft\Windows\Temporary Internet Files\Content.IE5\RA21BZM1\MP90042768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0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581313" cy="18605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dobe Caslon Pro Bold" pitchFamily="18" charset="0"/>
              </a:rPr>
              <a:t>Remember…   </a:t>
            </a:r>
            <a:br>
              <a:rPr lang="en-US" sz="3600" dirty="0" smtClean="0">
                <a:latin typeface="Adobe Caslon Pro Bold" pitchFamily="18" charset="0"/>
              </a:rPr>
            </a:br>
            <a:r>
              <a:rPr lang="en-US" sz="3600" dirty="0" smtClean="0">
                <a:latin typeface="Adobe Caslon Pro Bold" pitchFamily="18" charset="0"/>
              </a:rPr>
              <a:t>              ASK FOR</a:t>
            </a:r>
            <a:endParaRPr lang="en-US" sz="3600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685800"/>
            <a:ext cx="5264150" cy="585311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Chase Law Library</a:t>
            </a:r>
          </a:p>
          <a:p>
            <a:pPr lvl="1"/>
            <a:r>
              <a:rPr lang="en-US" dirty="0" smtClean="0"/>
              <a:t>Ref. Desk 859.572.6484</a:t>
            </a:r>
          </a:p>
          <a:p>
            <a:pPr lvl="1"/>
            <a:r>
              <a:rPr lang="en-US" dirty="0" smtClean="0"/>
              <a:t>WL Patron Access (in library)</a:t>
            </a:r>
          </a:p>
          <a:p>
            <a:pPr lvl="1"/>
            <a:r>
              <a:rPr lang="en-US" dirty="0" smtClean="0"/>
              <a:t>Print Coll. &amp; Databases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University of Cincinnati Law Library </a:t>
            </a:r>
          </a:p>
          <a:p>
            <a:pPr lvl="1"/>
            <a:r>
              <a:rPr lang="en-US" dirty="0" smtClean="0"/>
              <a:t>Ref. Desk 513.556.8078</a:t>
            </a:r>
          </a:p>
          <a:p>
            <a:pPr lvl="1"/>
            <a:r>
              <a:rPr lang="en-US" dirty="0" smtClean="0"/>
              <a:t>Print Coll. &amp; Databases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Hamilton County Law Library</a:t>
            </a:r>
          </a:p>
          <a:p>
            <a:pPr lvl="1"/>
            <a:r>
              <a:rPr lang="en-US" dirty="0" smtClean="0"/>
              <a:t>PH: 513.946.5300</a:t>
            </a:r>
          </a:p>
          <a:p>
            <a:pPr lvl="1"/>
            <a:r>
              <a:rPr lang="en-US" dirty="0" smtClean="0"/>
              <a:t>Print Coll. &amp; Databases</a:t>
            </a:r>
          </a:p>
        </p:txBody>
      </p:sp>
      <p:pic>
        <p:nvPicPr>
          <p:cNvPr id="10242" name="Picture 2" descr="C:\Users\ricej2\AppData\Local\Microsoft\Windows\Temporary Internet Files\Content.IE5\DQLZ59DT\MC9001051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35813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37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ky.jpg"/>
          <p:cNvPicPr>
            <a:picLocks noChangeAspect="1"/>
          </p:cNvPicPr>
          <p:nvPr/>
        </p:nvPicPr>
        <p:blipFill rotWithShape="1">
          <a:blip r:embed="rId4" cstate="print"/>
          <a:srcRect l="4286" t="7809" r="3213" b="613"/>
          <a:stretch/>
        </p:blipFill>
        <p:spPr>
          <a:xfrm rot="812547">
            <a:off x="1898026" y="2100793"/>
            <a:ext cx="2819400" cy="4180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KY Legal Research Manuals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7653" y="1447800"/>
            <a:ext cx="3943690" cy="4525963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500" b="1" dirty="0">
                <a:solidFill>
                  <a:schemeClr val="tx2"/>
                </a:solidFill>
              </a:rPr>
              <a:t>Constitution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500" b="1" dirty="0">
                <a:solidFill>
                  <a:schemeClr val="tx2"/>
                </a:solidFill>
              </a:rPr>
              <a:t>Judiciary + Court Rules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500" b="1" dirty="0">
                <a:solidFill>
                  <a:schemeClr val="tx2"/>
                </a:solidFill>
              </a:rPr>
              <a:t>Kentucky Statutes + Superseded Codes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500" b="1" dirty="0">
                <a:solidFill>
                  <a:schemeClr val="tx2"/>
                </a:solidFill>
              </a:rPr>
              <a:t>Local Government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500" b="1" dirty="0">
                <a:solidFill>
                  <a:schemeClr val="tx2"/>
                </a:solidFill>
              </a:rPr>
              <a:t>Kentucky General Assembly </a:t>
            </a:r>
            <a:r>
              <a:rPr lang="en-US" sz="2500" b="1" dirty="0" smtClean="0">
                <a:solidFill>
                  <a:schemeClr val="tx2"/>
                </a:solidFill>
              </a:rPr>
              <a:t>&amp; </a:t>
            </a:r>
            <a:r>
              <a:rPr lang="en-US" sz="2500" b="1" dirty="0">
                <a:solidFill>
                  <a:schemeClr val="tx2"/>
                </a:solidFill>
              </a:rPr>
              <a:t>legislative process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500" b="1" dirty="0">
                <a:solidFill>
                  <a:schemeClr val="tx2"/>
                </a:solidFill>
              </a:rPr>
              <a:t>Administrative Law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500" b="1" dirty="0">
                <a:solidFill>
                  <a:schemeClr val="tx2"/>
                </a:solidFill>
              </a:rPr>
              <a:t>Legal Ethics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500" b="1" dirty="0">
                <a:solidFill>
                  <a:schemeClr val="tx2"/>
                </a:solidFill>
              </a:rPr>
              <a:t>Treatises + Practice Books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500" b="1" dirty="0">
                <a:solidFill>
                  <a:schemeClr val="tx2"/>
                </a:solidFill>
              </a:rPr>
              <a:t>Citation </a:t>
            </a:r>
            <a:r>
              <a:rPr lang="en-US" sz="2500" b="1" dirty="0" smtClean="0">
                <a:solidFill>
                  <a:schemeClr val="tx2"/>
                </a:solidFill>
              </a:rPr>
              <a:t>Rules</a:t>
            </a:r>
            <a:endParaRPr lang="en-US" sz="2500" b="1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://img1.imagesbn.com/p/9781611630404_p0_v1_s260x4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079">
            <a:off x="-58830" y="1258836"/>
            <a:ext cx="2476500" cy="3800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85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9472368">
            <a:off x="1915190" y="5250472"/>
            <a:ext cx="2209800" cy="1295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6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56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What now??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5122" name="Picture 2" descr="C:\Users\ricej2\AppData\Local\Microsoft\Windows\Temporary Internet Files\Content.IE5\L7POWBYC\MC900048507[1].wmf"/>
          <p:cNvPicPr>
            <a:picLocks noChangeAspect="1" noChangeArrowheads="1"/>
          </p:cNvPicPr>
          <p:nvPr/>
        </p:nvPicPr>
        <p:blipFill>
          <a:blip r:embed="rId4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25355"/>
            <a:ext cx="3784854" cy="38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581432" cy="1143000"/>
          </a:xfrm>
          <a:prstGeom prst="wedgeRoundRectCallout">
            <a:avLst>
              <a:gd name="adj1" fmla="val -6372"/>
              <a:gd name="adj2" fmla="val 78690"/>
              <a:gd name="adj3" fmla="val 16667"/>
            </a:avLst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9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Kentucky Revised Statutes (KRS)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Print – OFFICIAL!</a:t>
            </a:r>
          </a:p>
          <a:p>
            <a:pPr lvl="1"/>
            <a:r>
              <a:rPr lang="en-US" sz="3200" dirty="0" err="1" smtClean="0">
                <a:solidFill>
                  <a:schemeClr val="tx2"/>
                </a:solidFill>
              </a:rPr>
              <a:t>Michie</a:t>
            </a:r>
            <a:r>
              <a:rPr lang="en-US" sz="3200" dirty="0" smtClean="0">
                <a:solidFill>
                  <a:schemeClr val="tx2"/>
                </a:solidFill>
              </a:rPr>
              <a:t> (Lexis Publishing)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Banks-Baldwin (West Publishing)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C.A.L.R.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endParaRPr lang="en-US" sz="3600" dirty="0" smtClean="0">
              <a:solidFill>
                <a:schemeClr val="tx2"/>
              </a:solidFill>
            </a:endParaRPr>
          </a:p>
          <a:p>
            <a:pPr lvl="1"/>
            <a:r>
              <a:rPr lang="en-US" sz="3200" dirty="0" err="1" smtClean="0">
                <a:solidFill>
                  <a:schemeClr val="tx2"/>
                </a:solidFill>
              </a:rPr>
              <a:t>CasemakerX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LRC’s website</a:t>
            </a:r>
          </a:p>
        </p:txBody>
      </p:sp>
      <p:pic>
        <p:nvPicPr>
          <p:cNvPr id="7170" name="Picture 2" descr="http://i.ebayimg.com/t/MICHIES-KENTUCKY-REVISED-STATUTES-CERTIFIED-3-VOLUME-q-/00/$(KGrHqUOKpwE1rC5occSBNliJ)2hQw~~_3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140">
            <a:off x="6521652" y="2785697"/>
            <a:ext cx="2344936" cy="368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25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dobe Caslon Pro Bold" pitchFamily="18" charset="0"/>
              </a:rPr>
              <a:t>Casemaker</a:t>
            </a:r>
            <a:r>
              <a:rPr lang="en-US" dirty="0" smtClean="0">
                <a:latin typeface="Adobe Caslon Pro Bold" pitchFamily="18" charset="0"/>
              </a:rPr>
              <a:t> – KRS 100.347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808"/>
            <a:ext cx="9144000" cy="56051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1800" y="2438400"/>
            <a:ext cx="187234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FREE, 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But NO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Annotations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5921979"/>
            <a:ext cx="9144000" cy="93602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5334000" y="4876800"/>
            <a:ext cx="8382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1" y="3442916"/>
            <a:ext cx="4228489" cy="51948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7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KRS 100.347 via LRC Website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799"/>
            <a:ext cx="5419050" cy="5747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02" y="1828800"/>
            <a:ext cx="6944695" cy="1352739"/>
          </a:xfrm>
          <a:prstGeom prst="wedgeRectCallout">
            <a:avLst>
              <a:gd name="adj1" fmla="val -28200"/>
              <a:gd name="adj2" fmla="val 66524"/>
            </a:avLst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1" y="4876800"/>
            <a:ext cx="8783276" cy="1648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17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4e19cb25-a7c9-4144-adf3-850c70e8f50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Chase-PPT-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Chase-PPT-slide master</Template>
  <TotalTime>1761</TotalTime>
  <Words>496</Words>
  <Application>Microsoft Office PowerPoint</Application>
  <PresentationFormat>On-screen Show (4:3)</PresentationFormat>
  <Paragraphs>119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Chase-PPT-slide master</vt:lpstr>
      <vt:lpstr>Kentucky Legal Research</vt:lpstr>
      <vt:lpstr>Sources to Consult:</vt:lpstr>
      <vt:lpstr>KY Legal Research Manuals</vt:lpstr>
      <vt:lpstr>PowerPoint Presentation</vt:lpstr>
      <vt:lpstr>PowerPoint Presentation</vt:lpstr>
      <vt:lpstr>What now??</vt:lpstr>
      <vt:lpstr>Kentucky Revised Statutes (KRS)</vt:lpstr>
      <vt:lpstr>Casemaker – KRS 100.347</vt:lpstr>
      <vt:lpstr>KRS 100.347 via LRC Website</vt:lpstr>
      <vt:lpstr>Kentucky Practice Series</vt:lpstr>
      <vt:lpstr>Further Research for Appeal:  Real Estate &amp; Related Treatises</vt:lpstr>
      <vt:lpstr>Other Treatises &amp; Resources</vt:lpstr>
      <vt:lpstr>Onward to cited case law…</vt:lpstr>
      <vt:lpstr>KY Rules of Civ. Pro. 76.28(4)(c)</vt:lpstr>
      <vt:lpstr>Getting ready for court…Court Rules</vt:lpstr>
      <vt:lpstr>Court Rules cont…</vt:lpstr>
      <vt:lpstr>KY Appellate Court Briefs project</vt:lpstr>
      <vt:lpstr>Awaiting court…Dockets</vt:lpstr>
      <vt:lpstr>Additional Materials…KY Form Books</vt:lpstr>
      <vt:lpstr>Research Help on the Web: Chase’s KY Legal Research Campus Guide</vt:lpstr>
      <vt:lpstr>PowerPoint Presentation</vt:lpstr>
      <vt:lpstr>PowerPoint Presentation</vt:lpstr>
      <vt:lpstr>PowerPoint Presentation</vt:lpstr>
      <vt:lpstr>Don’t forget about the Local Libraries</vt:lpstr>
      <vt:lpstr>Remember…                  ASK FOR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Legal Research</dc:title>
  <dc:creator>Jennifer Mart-Rice</dc:creator>
  <cp:lastModifiedBy>Jennifer Mart-Rice</cp:lastModifiedBy>
  <cp:revision>203</cp:revision>
  <dcterms:created xsi:type="dcterms:W3CDTF">2013-05-17T17:39:58Z</dcterms:created>
  <dcterms:modified xsi:type="dcterms:W3CDTF">2013-05-22T12:12:17Z</dcterms:modified>
</cp:coreProperties>
</file>