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ink/ink1.xml" ContentType="application/inkml+xml"/>
  <Override PartName="/ppt/ink/ink2.xml" ContentType="application/inkml+xml"/>
  <Override PartName="/ppt/ink/ink3.xml" ContentType="application/inkml+xml"/>
  <Override PartName="/ppt/ink/ink4.xml" ContentType="application/inkml+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handoutMasterIdLst>
    <p:handoutMasterId r:id="rId29"/>
  </p:handoutMasterIdLst>
  <p:sldIdLst>
    <p:sldId id="256" r:id="rId2"/>
    <p:sldId id="396" r:id="rId3"/>
    <p:sldId id="407" r:id="rId4"/>
    <p:sldId id="399" r:id="rId5"/>
    <p:sldId id="400" r:id="rId6"/>
    <p:sldId id="323" r:id="rId7"/>
    <p:sldId id="359" r:id="rId8"/>
    <p:sldId id="345" r:id="rId9"/>
    <p:sldId id="354" r:id="rId10"/>
    <p:sldId id="355" r:id="rId11"/>
    <p:sldId id="343" r:id="rId12"/>
    <p:sldId id="344" r:id="rId13"/>
    <p:sldId id="365" r:id="rId14"/>
    <p:sldId id="301" r:id="rId15"/>
    <p:sldId id="263" r:id="rId16"/>
    <p:sldId id="385" r:id="rId17"/>
    <p:sldId id="374" r:id="rId18"/>
    <p:sldId id="393" r:id="rId19"/>
    <p:sldId id="394" r:id="rId20"/>
    <p:sldId id="328" r:id="rId21"/>
    <p:sldId id="306" r:id="rId22"/>
    <p:sldId id="261" r:id="rId23"/>
    <p:sldId id="317" r:id="rId24"/>
    <p:sldId id="287" r:id="rId25"/>
    <p:sldId id="316" r:id="rId26"/>
    <p:sldId id="331" r:id="rId27"/>
    <p:sldId id="329" r:id="rId28"/>
  </p:sldIdLst>
  <p:sldSz cx="9144000" cy="6858000" type="screen4x3"/>
  <p:notesSz cx="7010400" cy="9296400"/>
  <p:custDataLst>
    <p:tags r:id="rId3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FFCC"/>
    <a:srgbClr val="66FF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43"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784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0" hangingPunct="0">
              <a:defRPr sz="1200"/>
            </a:lvl1pPr>
          </a:lstStyle>
          <a:p>
            <a:pPr>
              <a:defRPr/>
            </a:pPr>
            <a:endParaRPr lang="en-US"/>
          </a:p>
        </p:txBody>
      </p:sp>
      <p:sp>
        <p:nvSpPr>
          <p:cNvPr id="46083" name="Rectangle 3"/>
          <p:cNvSpPr>
            <a:spLocks noGrp="1" noChangeArrowheads="1"/>
          </p:cNvSpPr>
          <p:nvPr>
            <p:ph type="dt" sz="quarter" idx="1"/>
          </p:nvPr>
        </p:nvSpPr>
        <p:spPr bwMode="auto">
          <a:xfrm>
            <a:off x="3972560" y="0"/>
            <a:ext cx="303784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0" hangingPunct="0">
              <a:defRPr sz="1200"/>
            </a:lvl1pPr>
          </a:lstStyle>
          <a:p>
            <a:pPr>
              <a:defRPr/>
            </a:pPr>
            <a:endParaRPr lang="en-US"/>
          </a:p>
        </p:txBody>
      </p:sp>
      <p:sp>
        <p:nvSpPr>
          <p:cNvPr id="46084" name="Rectangle 4"/>
          <p:cNvSpPr>
            <a:spLocks noGrp="1" noChangeArrowheads="1"/>
          </p:cNvSpPr>
          <p:nvPr>
            <p:ph type="ftr" sz="quarter" idx="2"/>
          </p:nvPr>
        </p:nvSpPr>
        <p:spPr bwMode="auto">
          <a:xfrm>
            <a:off x="0" y="8832850"/>
            <a:ext cx="303784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0" hangingPunct="0">
              <a:defRPr sz="1200"/>
            </a:lvl1pPr>
          </a:lstStyle>
          <a:p>
            <a:pPr>
              <a:defRPr/>
            </a:pPr>
            <a:endParaRPr lang="en-US"/>
          </a:p>
        </p:txBody>
      </p:sp>
      <p:sp>
        <p:nvSpPr>
          <p:cNvPr id="46085" name="Rectangle 5"/>
          <p:cNvSpPr>
            <a:spLocks noGrp="1" noChangeArrowheads="1"/>
          </p:cNvSpPr>
          <p:nvPr>
            <p:ph type="sldNum" sz="quarter" idx="3"/>
          </p:nvPr>
        </p:nvSpPr>
        <p:spPr bwMode="auto">
          <a:xfrm>
            <a:off x="3972560" y="8832850"/>
            <a:ext cx="303784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0" hangingPunct="0">
              <a:defRPr sz="1200"/>
            </a:lvl1pPr>
          </a:lstStyle>
          <a:p>
            <a:pPr>
              <a:defRPr/>
            </a:pPr>
            <a:fld id="{9EC1F0F6-E0B4-4FFC-96C8-241D9C37C833}" type="slidenum">
              <a:rPr lang="en-US"/>
              <a:pPr>
                <a:defRPr/>
              </a:pPr>
              <a:t>‹#›</a:t>
            </a:fld>
            <a:endParaRPr lang="en-US"/>
          </a:p>
        </p:txBody>
      </p:sp>
    </p:spTree>
    <p:extLst>
      <p:ext uri="{BB962C8B-B14F-4D97-AF65-F5344CB8AC3E}">
        <p14:creationId xmlns:p14="http://schemas.microsoft.com/office/powerpoint/2010/main" val="240365785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40" units="1/cm"/>
          <inkml:channelProperty channel="Y" name="resolution" value="40" units="1/cm"/>
        </inkml:channelProperties>
      </inkml:inkSource>
      <inkml:timestamp xml:id="ts0" timeString="2010-02-05T20:37:20.04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1,'0'0,"20"0,-20 0,20 0,0 0,0 0,-1 0,-19 0,20 0,-20 0,20 0,0 0,0 0,-20 0,20 0,-1 0,-19 0,20 0,0 0,-20 0,20 0,0 0,-20 0,20 0,-20 0,39 0,1 0,0 0,19 0,-19 0,0 0,-1 0,21 0,0 0,-21 0,21 0,-21 0,1 0,20 0,-40 0,-1 0,1 0,0 0,0 0,-20 0,20 0,39 0,-19 19,0-19,-1 0,1 0,0 0,19 0,1 0,-20 0,-1 0,-19 0,20 0,-1 0,-19 0,0 0,0 0,20 0,-20 0,-1 0,1 0,0 0,0 0,-20 0,20 0,-20 0,40 0,-21 0,21 0,0 0,-1 0,1 0,0 0,0 0,-21 0,21 0,0 0,-20 0,-1 0,21 0,-40 0,20 0,0 0,0 0,-20 0,20 0,-20 0,19 0,1 0,0 0,-20 0,20 0,-20 0,40 0,-40 0,19 0,-19 0,40 0,-40 0,20 0,0 0,-20 0,20 0,0 0,-1 0,1 0,0 0,0 0,0 0,0 0,-1 0,1 0,-20 0,40 0,-20 0,20 0,-21 0,1 0,0 0,0 0,0 0,-20 0,20 0,0 0,-1 0,1 0,20 0,-40 0,20 0,0 0,-1 0,1 0,-20 0,40 20,-20-20,0 0,19 0,-19 0,0 0,0 0,20 0,-21 0,1 0,40 0,-40 0,0 0,-1 0,21 0,-20 0,0 0,19 0,-19 0,0 0,0 0,0 0,-20 0,20 0,0 0,-1 0,-19 0,40 19,-40-19,20 0,20 0,-21 0,1 0,-20 0,20 0,-20 0,40 0,-20 0,19 0,-19 0,0 0,20 0,0 0,-21 0,1 0,20 0,-20 0,0 0,19 0,-19 0,0 0,0 0,0 0,0 0,-1 0,-19 0,20 0,0 0,-20 0,20 0,0 0,-20 0,20 0,-1 0,-19 0,20 0,-20 0,20 0,0 0,0 0,-20 0,20 0,0 0,-1 0,1 0,-20 0,20 0,0 0,0 0,-20 0,20 0,-1 0,1 0,-20 0,20 0,-20 0,40 0,-40 0,20 0,-20 0,20 0,-1 0,1 0,-20 0,20 0,0 0,-20 0,20 0,0 0,-20 0,19 0,-19 0,20 0,-20 0,20 0,0 0,-20 0,20 0,-20 0,20 0,-20 0,20 0,-1 0,-19 0,0 0,0 19,20-19,-20 0,20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40" units="1/cm"/>
          <inkml:channelProperty channel="Y" name="resolution" value="40" units="1/cm"/>
        </inkml:channelProperties>
      </inkml:inkSource>
      <inkml:timestamp xml:id="ts0" timeString="2010-02-05T20:37:34.15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37,'20'0,"-20"0,20 0,0 0,0 0,0-8,19 8,1 0,0 0,-1 0,21 0,-1 0,-19 0,0 0,-1 0,-19 0,20-9,0 9,-40 0,39 0,-39 0,20 0,-20 0,20 0,0 0,0 0,-20 0,20 0,-1 0,1 0,20 0,0 0,-1 0,1 0,0 0,19 0,-19 0,19 0,-19 0,0 0,19 0,1 0,-1 0,-19 0,20 0,-21 0,21 0,-1 0,-19 0,0 0,-1 0,1 0,20 0,-21 0,1 0,-20 0,0 0,19 0,1 0,0 0,0 0,-1 0,1 0,0 0,19 0,-19 0,-1 0,-19 0,20 0,0 0,-1 0,-19 0,20 0,-20 0,39 0,-19 0,0 0,-1 0,1 0,-20 0,20 0,-21 0,1 0,0 0,-20 0,20 0,-20 0,20 0,0 0,-20 0,19 0,-19 0,20 0,0 0,0 0,0 0,-20 0,40 0,-1 0,1 0,0 0,-21 0,21 0,-20 0,0 0,20 0,-1 0,1 0,0 0,-1 0,1 0,0 0,-1 0,-39 0,20 0,-20 0,40 0,-40 0,20 0,0 0,-1 0,-19 0,0 0,20 0,-20 0,20 0,-20 0,20 0,-20 0,20 0,0 0,-1 0,1 0,0 0,0 0,-20 0,20 0,0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40" units="1/cm"/>
          <inkml:channelProperty channel="Y" name="resolution" value="40" units="1/cm"/>
        </inkml:channelProperties>
      </inkml:inkSource>
      <inkml:timestamp xml:id="ts0" timeString="2010-02-05T20:37:38.439"/>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0-74,'20'0,"-20"0,20 0,0 0,0 0,-20 0,39 0,-39 0,40 0,-20 0,20 0,0 0,-20 0,20 0,19 0,1 0,-20 0,20 0,-21 0,21 0,-20 0,0 0,0 0,0 0,-1 0,21 0,-20 0,0 0,0 0,-1 0,1 0,0 0,20 0,0 0,-21 0,1 0,0 0,0 0,0 0,-1 0,21 0,-40 0,0 0,0 0,20 0,-20 0,0 0,19 0,1 0,0 0,0 0,0 0,0 0,-1 0,21 0,-20 0,0 0,0 0,-1 0,1 0,0 0,20 0,0 0,-1 0,-19 0,0 0,0 0,0 7,19-7,-19 0,0 0,20 0,-40 0,19 0,1 0,20 0,-20 0,20 0,-1 0,1 0,-20 0,0 0,19 0,-19 0,0 0,-20 0,40 0,-20 0,-21 0,21 0,0 0,0 0,20 0,-20 0,-21 0,21 0,0 0,20 0,0 0,-41 0,41 0,-20 0,0 0,20 0,-1 0,-19 0,0 0,20 0,-40 0,0 0,19 0,1 0,20 0,-20 0,-20 0,0 0,19 0,-19 0,0 0,0 0,0 0,0 0,20 0,-20 0,-20 0,20 0,0 0,-20 0,19 0,1 0,-20 0,40 0,-20 0,-20 0,40 0,-20 0,0 0,20 0,-1 0,-19 0,0 0,0 0,-20 0,40 0,-20 0,0 0,0 0,20 0,-40 0,19 0,-19 0,20 0,0 0,-20 0,20 0,-20 0,20 0,-20 0,20 0,0 0,-20 0,-20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40" units="1/cm"/>
          <inkml:channelProperty channel="Y" name="resolution" value="40" units="1/cm"/>
        </inkml:channelProperties>
      </inkml:inkSource>
      <inkml:timestamp xml:id="ts0" timeString="2010-02-05T20:37:43.97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0-1,'0'0,"20"0,19 0,1 0,-20 0,0 0,19 0,21 0,19 0,-19 0,19 0,-19 0,39 0,-20 0,1 0,-21 0,1 0,19 0,-39 0,19 0,1 0,-20 0,-1 0,1 0,20 0,-21 0,1 0,0 0,-1 0,1 0,0 0,19 0,-19 0,20 0,-21 0,21 0,-21 0,1 0,0 0,0 0,-1 0,21 0,-40 0,19 0,1 0,0 0,-1 0,21 0,-20 0,-1 0,1 0,0 0,-1 0,1 0,0 0,-20 0,19 0,1 0,0 0,-1 0,1 0,0 0,19 0,1 0,19 0,-19 0,-1 0,1 0,-20 0,19 0,-19 0,19 0,-19 0,39 0,-19 0,-1 0,1 0,-20 0,-1 0,1 0,0 0,-1 0,1 0,20 0,-21 0,1 0,0 0,-20 0,19 0,21 0,-1 0,-19 0,0 0,18 0,-18 0,39 0,-19 0,19 0,-39 0,39 0,-39 0,20 0,-1 0,-19 0,19 0,-19 0,20 0,-1 0,21 0,-21 0,1 0,19 0,-19 0,19 0,-20 0,41 0,-61 0,41 0,-21 0,1 0,-20 0,39 21,-20-21,1 0,0 0,-1 0,1 0,-1 0,1 0,-1 0,-19 0,0 0,-1 0,1 0,0 0,19 0,1 0,-21 0,21 0,-1 0,-19 0,0 0,0 0,-1 0,1 0,19 0,-19 0,20 0,-21 0,1 0,-20 0,0 0,39 0,-39 0,20 0,-20 0,19 0,21 0,-40 0,0 0,19 0,-19 0,20 0,-20 0,19 0,-19 0,20 0,-20 0,0 0,-1 0,-19 0,40 0,-20 0,0 0,0 0,39 0,-39 0,20 0,-20 0,-1 0,-19 0,20 0,0 0,0 0,0 0,0 0,-20 0,20 0,-1 0,-19 0,20 0,0 0,0 0,-20 0,40 0,-40 0,19 0,-19 0,20 0,-20 0,20 0,0 0,-20 0,20 0,-20 0,20 0,-20 0,20 0,-1 0,-38 0,-1 0,20 0,-20 0,0 0,20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4210" name="Rectangle 2"/>
          <p:cNvSpPr>
            <a:spLocks noGrp="1" noChangeArrowheads="1"/>
          </p:cNvSpPr>
          <p:nvPr>
            <p:ph type="ctrTitle" sz="quarter"/>
          </p:nvPr>
        </p:nvSpPr>
        <p:spPr>
          <a:xfrm>
            <a:off x="0" y="990600"/>
            <a:ext cx="6781800" cy="1143000"/>
          </a:xfrm>
        </p:spPr>
        <p:txBody>
          <a:bodyPr/>
          <a:lstStyle>
            <a:lvl1pPr>
              <a:defRPr/>
            </a:lvl1pPr>
          </a:lstStyle>
          <a:p>
            <a:r>
              <a:rPr lang="en-US"/>
              <a:t>Click to edit Master title style</a:t>
            </a:r>
          </a:p>
        </p:txBody>
      </p:sp>
      <p:sp>
        <p:nvSpPr>
          <p:cNvPr id="94211" name="Rectangle 3"/>
          <p:cNvSpPr>
            <a:spLocks noGrp="1" noChangeArrowheads="1"/>
          </p:cNvSpPr>
          <p:nvPr>
            <p:ph type="subTitle" sz="quarter" idx="1"/>
          </p:nvPr>
        </p:nvSpPr>
        <p:spPr>
          <a:xfrm>
            <a:off x="533400" y="3505200"/>
            <a:ext cx="6248400" cy="1752600"/>
          </a:xfrm>
        </p:spPr>
        <p:txBody>
          <a:bodyPr/>
          <a:lstStyle>
            <a:lvl1pPr marL="0" indent="0" algn="ctr">
              <a:buFont typeface="Wingdings" pitchFamily="2" charset="2"/>
              <a:buNone/>
              <a:defRPr/>
            </a:lvl1pPr>
          </a:lstStyle>
          <a:p>
            <a:r>
              <a:rPr lang="en-US"/>
              <a:t>Click to edit Master subtitle style</a:t>
            </a:r>
          </a:p>
        </p:txBody>
      </p:sp>
      <p:sp>
        <p:nvSpPr>
          <p:cNvPr id="4" name="Date Placeholder 3"/>
          <p:cNvSpPr>
            <a:spLocks noGrp="1" noChangeArrowheads="1"/>
          </p:cNvSpPr>
          <p:nvPr>
            <p:ph type="dt" sz="quarter" idx="10"/>
          </p:nvPr>
        </p:nvSpPr>
        <p:spPr bwMode="auto">
          <a:xfrm>
            <a:off x="0" y="6400800"/>
            <a:ext cx="1752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 name="Footer Placeholder 4"/>
          <p:cNvSpPr>
            <a:spLocks noGrp="1" noChangeArrowheads="1"/>
          </p:cNvSpPr>
          <p:nvPr>
            <p:ph type="ftr" sz="quarter" idx="11"/>
          </p:nvPr>
        </p:nvSpPr>
        <p:spPr bwMode="auto">
          <a:xfrm>
            <a:off x="3886200" y="6400800"/>
            <a:ext cx="52578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609600"/>
            <a:ext cx="18859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609600"/>
            <a:ext cx="55054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6629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35814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191000" y="2057400"/>
            <a:ext cx="35814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191000" y="4038600"/>
            <a:ext cx="35814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089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35814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2057400"/>
            <a:ext cx="35814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609600"/>
            <a:ext cx="6629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2057400"/>
            <a:ext cx="73152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95" name="Line 11"/>
          <p:cNvSpPr>
            <a:spLocks noChangeShapeType="1"/>
          </p:cNvSpPr>
          <p:nvPr/>
        </p:nvSpPr>
        <p:spPr bwMode="auto">
          <a:xfrm>
            <a:off x="8153400" y="1066800"/>
            <a:ext cx="0" cy="1371600"/>
          </a:xfrm>
          <a:prstGeom prst="line">
            <a:avLst/>
          </a:prstGeom>
          <a:noFill/>
          <a:ln w="12700">
            <a:solidFill>
              <a:schemeClr val="bg1"/>
            </a:solidFill>
            <a:round/>
            <a:headEnd type="none" w="sm" len="sm"/>
            <a:tailEnd type="none" w="sm" len="sm"/>
          </a:ln>
          <a:effectLst/>
        </p:spPr>
        <p:txBody>
          <a:bodyPr wrap="none"/>
          <a:lstStyle/>
          <a:p>
            <a:pPr>
              <a:defRPr/>
            </a:pPr>
            <a:endParaRPr lang="en-US"/>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gif"/><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2.gif"/><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7.jpeg"/><Relationship Id="rId7" Type="http://schemas.openxmlformats.org/officeDocument/2006/relationships/image" Target="../media/image17.emf"/><Relationship Id="rId2" Type="http://schemas.openxmlformats.org/officeDocument/2006/relationships/slideLayout" Target="../slideLayouts/slideLayout7.xml"/><Relationship Id="rId1" Type="http://schemas.openxmlformats.org/officeDocument/2006/relationships/tags" Target="../tags/tag17.xml"/><Relationship Id="rId6" Type="http://schemas.openxmlformats.org/officeDocument/2006/relationships/customXml" Target="../ink/ink2.xml"/><Relationship Id="rId11" Type="http://schemas.openxmlformats.org/officeDocument/2006/relationships/image" Target="../media/image19.emf"/><Relationship Id="rId5" Type="http://schemas.openxmlformats.org/officeDocument/2006/relationships/image" Target="../media/image16.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18.emf"/></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2.xml"/><Relationship Id="rId1" Type="http://schemas.openxmlformats.org/officeDocument/2006/relationships/tags" Target="../tags/tag20.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ags" Target="../tags/tag21.xml"/><Relationship Id="rId5" Type="http://schemas.openxmlformats.org/officeDocument/2006/relationships/image" Target="../media/image14.jpe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2.gif"/><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2.gif"/></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0" y="838200"/>
            <a:ext cx="6781800" cy="1143000"/>
          </a:xfrm>
        </p:spPr>
        <p:txBody>
          <a:bodyPr/>
          <a:lstStyle/>
          <a:p>
            <a:pPr eaLnBrk="1" hangingPunct="1"/>
            <a:r>
              <a:rPr lang="en-US" sz="6000" b="1" smtClean="0">
                <a:solidFill>
                  <a:schemeClr val="tx1"/>
                </a:solidFill>
              </a:rPr>
              <a:t>Legal Practice Materials</a:t>
            </a:r>
          </a:p>
        </p:txBody>
      </p:sp>
      <p:sp>
        <p:nvSpPr>
          <p:cNvPr id="4099" name="Text Box 15"/>
          <p:cNvSpPr txBox="1">
            <a:spLocks noChangeArrowheads="1"/>
          </p:cNvSpPr>
          <p:nvPr/>
        </p:nvSpPr>
        <p:spPr bwMode="auto">
          <a:xfrm>
            <a:off x="1752600" y="2895600"/>
            <a:ext cx="4953000" cy="3140075"/>
          </a:xfrm>
          <a:prstGeom prst="rect">
            <a:avLst/>
          </a:prstGeom>
          <a:noFill/>
          <a:ln w="12700">
            <a:noFill/>
            <a:miter lim="800000"/>
            <a:headEnd type="none" w="sm" len="sm"/>
            <a:tailEnd type="none" w="sm" len="sm"/>
          </a:ln>
        </p:spPr>
        <p:txBody>
          <a:bodyPr>
            <a:spAutoFit/>
          </a:bodyPr>
          <a:lstStyle/>
          <a:p>
            <a:pPr algn="ctr">
              <a:spcBef>
                <a:spcPct val="50000"/>
              </a:spcBef>
            </a:pPr>
            <a:r>
              <a:rPr lang="en-US" sz="4000" dirty="0">
                <a:solidFill>
                  <a:srgbClr val="0000FF"/>
                </a:solidFill>
                <a:latin typeface="Comic Sans MS" pitchFamily="66" charset="0"/>
              </a:rPr>
              <a:t>Prof. Michael Whiteman</a:t>
            </a:r>
          </a:p>
          <a:p>
            <a:pPr algn="ctr">
              <a:spcBef>
                <a:spcPct val="50000"/>
              </a:spcBef>
            </a:pPr>
            <a:endParaRPr lang="en-US" sz="4000" dirty="0">
              <a:solidFill>
                <a:srgbClr val="0000FF"/>
              </a:solidFill>
              <a:latin typeface="Comic Sans MS" pitchFamily="66" charset="0"/>
            </a:endParaRPr>
          </a:p>
          <a:p>
            <a:pPr algn="ctr">
              <a:spcBef>
                <a:spcPct val="50000"/>
              </a:spcBef>
            </a:pPr>
            <a:endParaRPr lang="en-US" sz="4000" dirty="0">
              <a:solidFill>
                <a:schemeClr val="tx2"/>
              </a:solidFill>
              <a:latin typeface="Comic Sans MS" pitchFamily="66" charset="0"/>
            </a:endParaRPr>
          </a:p>
        </p:txBody>
      </p:sp>
      <p:sp>
        <p:nvSpPr>
          <p:cNvPr id="4107" name="AutoShape 11" descr="data:image/jpg;base64,/9j/4AAQSkZJRgABAQAAAQABAAD/2wCEAAkGBg8SEBQUEBEWFRQVFRYWGRYVFh0WGxwhHxogFx8bHhgaHCYgGCUjJRoeJjUiJScxLDguFh44NzAsQTIrLCsBCQoKDQwLGg4OGTQiHiQxMDU1LDM1MjUyLyk1NTU1NTEwLDU1MjUwMywsNTQ1NTYpKzUxNTQ1NTUsLzA1Nik0Nv/AABEIAGQAgAMBIgACEQEDEQH/xAAcAAEAAgMBAQEAAAAAAAAAAAAABgcEBQgDAgH/xABCEAACAQMCAwQGBwUFCQAAAAABAgMABBEFEgYhMRMUQZQHIlFUYdIVFjJxgZHUIzRCodFSYnKy4SUzU3N0gpKzwf/EABkBAQADAQEAAAAAAAAAAAAAAAADBAUBAv/EACkRAAICAQMCAwkAAAAAAAAAAAABAgMRITFRBSIScYEEMzRBYZGxssH/2gAMAwEAAhEDEQA/ALxpSlAKUpQClKUApSlAKUrST8Z2KS9k0uH37MbW65xjOMeNcckt2S102WtquLeODd0pWnPFtmJux7Q9pv2Y2N1zjGcYo5JbnK6rLM+CLeODcUpSukYpSlAKUpQClKUApSlAKUpQCoD6S/3jT/8Amt/niqfVAfSX/v7A+Albn/3xf0qC/wB0/T8mt0f4+PlL9WSLiridLOMHbvlc7Y4x1J9v3DI/MCtY0l8thdPdSgTGMsqR+qYhg4GQc5P3+HWsCVe24gAfmIYgVB9u3OfzYmsXTr9pbbV3c+sWbr4ABlUfgBj8Kjc25P1X2Req9kjXTDCWeyTfz7paJcLG/J7cM6XdTWCzw3k6z5fAeQyI2GIAKvnGcdRUl4LmuHs0e5ZjI7Ox3DBA3HAxgYxWJ6Nh/s6L75P85qUVJVDtUvoU+pe0t3W0tLSbw8LKSzpngUpSpzHFafi2S4W0ka2DmVWjYCMAsVEilwAepKbuX5VuKUBWV/e66Ullt1lIMd6yxOgVirSlYSuR6rouHCkc1Ug8zWXfz6xiV4DIWW8khCMoA2SQIqSDK8xFId2Ryx2nXwsKo/xtxWthbdoIzLLI6xQxDkXkb7K58P8ASgItqR1dZL6OKS4batukDYIBGYA7hhGUyf2hJ5kZbC4xWP33WVihLG6aT6PuhIOyChJ1VyshIUiQkgKFHM+owByRW7TSeImj7RtRt45SM9gLXdED/YMu/ef8WPzr2i4s7G5ue+XkAjghg7SJIpA0TtgMxYjmjE8uvIjpzyB52umX0k8oN1cxq9lCyMdu1ZX3hsAp1Xah2n2n219JLqn0OZCXN7IokZQgDRhmG5I0IxlEzgNnLVn23pF0mSZIUvYmkcgKATgkjIAbG3PMcs5ycda9dc4602zkEd1dRxvjOzmzAe0hQSo++gI5oR1V7yIM0/dFadlMx7J2QGEL2gEZLHJl2qdhKjJPLnI+MOGe+wBVYLIjbkY9M9CDjwP/AMFYEnF0YvWJvYe7JZidohGxfBYETBwMFNrDp7enjXsnpM0cuiC+iLSbduCcet0BbGFPwJBrzKKksMlpunTarK3hoimpS38F3FeT2rAxqEmZCGRx9ncMfZyD0PLIH4eWvWcgE01m2+zvNpkZF3lDu3NlRzHU/wDkRy5VMtR9IWkxNLHPdxq0bbHRgd2SDy27csMA8wCOntFYNlFpEaDULe6EVvklmSXbE3VdrIfHJ+z1z4VWlQ9kzep6vXpKccNLGFqmk8pa7NPZ6+Rm6HxFpsUEcUNwGCqFCgEuT1PqAZyT8PGpMKilr6TNFckR3kZbDMRtYHAG4nG3PTnWk070qQ3mnTyJPFa3Cq59YPKsY7Ts1dsIN2cr4fxDl4VZimlhmHfOFk/FFPXfLz/EWNSsXS5i8ETM6uWjQl1G1WJUHcAeYB6gfGsqvRAKUpQCoH6XLKbsLW6hjMncrqO4dFGSUGdxA+HL8MnwqeUoCPW3pC0p4BML2AIV3etIqsPgUJ3A/DGarnjCZXuNcZGDK2m2zBgcgg4IIPiDVotwlp5k7Q2VuZM539im7PXOduc/GsubSLdy5eGNjIoVyyKS4HRWJHrAew0BXXGNlGnD9kFRQEewK4HQkrkj2E5OT8TXrwDqlpb3WqLeSRxXZvZWYzMqFojzj2ljzUDwycZ+6rDm06F0EbxIyLtwjICo2/ZwpGBjHL7qx9S4fs7ghri2hlK9DJGrkfAFgfyoCt+KbqOTUrp4mVkbh+cqykFSNzYII5EV5arYxLwaoCL+7QydP4i6kt95yefxq0m0i3JyYYyTH2WSi52f8POPs/3enwr9fTIDF2JijMWAvZlFKYHQbMbcD2YoCD8FW6HW9VkKguqWKhj1AaNiwz8Sq5/wioPAkSSqZwosYteuxKCP2anYvZFh0Cg568udXnDYxI7OkaK77dzKoBbaMLuIGWxk4z7a8/om32SJ2MeyUlpF2LhyepYYwxPiTQED1/V7WfXdIEE0crKLvd2bq5AMabc7ScZw2PxqN6RfRDha7gMiidBd7otw3jEpzlM5GMjw8atmy4bsoSphtYIypJUpEikEjBIIGRkcq+m4fsy0jG2hLSgiRuyTLg9QxxlvxoD44Y/crb/p4f8A1rWzr5jjVQFUAAAAADAAHIAAdK+qAUrjX66an7/deYk+an101P3+68xJ81AdlUrkXSdT166LC1nvpiv2uzlmbHszhuVYlzxXq0bskl5do6nDK08qkH2EFsigOxaVyTZXuvzLG0U966yyGOMieTDMBuKj1+oAzWul4v1RWKtfXQIJBHeJORHL+1QHY9K41+ump+/3XmJPmp9dNT9/uvMSfNQHZVK41+ump+/3XmJPmrP0bVtdu3MdrcXsrgbiEmlOB0yfW5df50B13SuP4OINadnVLq9Zo1ZnCzSttC/aZsNyA8TWL9dNT9/uvMSfNQHZVK41+ump+/3XmJPmp9dNT9/uvMSfNQHZVK41+ump+/3XmJPmp9dNT9/uvMSfNQGmpSlAWboMxuNCW1srmOC5S6aSVHmFuZFKkKwdiA2OXLP8P3Vt+H4INkQeSwuJe9uNQmuXjkJjGAGjeU5K7c+snMsBzqpbKOA57aSROmNkayZ65zukTHh7ep6eOV3ew94n8sn6mgLY4a1awjFisU8SxR6tduoaRVKxFHCMwY5UEY5mvrQF0s20bCG3nLSXIug72yNkuQpMk7B0ULgqYz/Oql7vYe8T+WT9TTu9h7xP5ZP1NAW3wzptnIlssEVm9t9HySTCRYmuO2CvljuHaAA4wR6v8qxNPj0r6Ni7OGGVDaMJ9z2qSLNg5YvKROCCBtCciMVB04oYW3dhqV6IMFeyEKhcHqvK56HPT41p+72HvE/lk/U0BIfRvHbkXeRA132K91Fzs7Mtu9flL6hbb0z8amkuu2lqmoCDuYlaxtWlQLE8TT7sSIi/Zdccyq5Gc1VXd7D3ifyyfqad3sPeJ/LJ+poCT+iiZBLfK8scZl0+4iUyyLGpZtoA3OQOf9a2vBPDaW3eDcXFm7KISI1e0nLKWYEiWYskYGOYALHl05Zgfd7D3ifyyfqad3sPeJ/LJ+poC0zHohur9GFqsVtcxXkRBQ9qgjy8CNn1gWA9QHGXPKo36QJtNWzjNmsG+8m7ywjCloF7JB2BxzQby5x/dqId3sPeJ/LJ+prBu0jDfsmZl5c3QIfj6odh/OgPGlKUApSlAKUpQClKUApSlAKUpQClKUApSlAKUpQH/9k="/>
          <p:cNvSpPr>
            <a:spLocks noChangeAspect="1" noChangeArrowheads="1"/>
          </p:cNvSpPr>
          <p:nvPr/>
        </p:nvSpPr>
        <p:spPr bwMode="auto">
          <a:xfrm>
            <a:off x="90488" y="-457200"/>
            <a:ext cx="1219200" cy="952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9" name="AutoShape 13" descr="data:image/jpg;base64,/9j/4AAQSkZJRgABAQAAAQABAAD/2wCEAAkGBg8SEBQUEBEWFRQVFRYWGRYVFh0WGxwhHxogFx8bHhgaHCYgGCUjJRoeJjUiJScxLDguFh44NzAsQTIrLCsBCQoKDQwLGg4OGTQiHiQxMDU1LDM1MjUyLyk1NTU1NTEwLDU1MjUwMywsNTQ1NTYpKzUxNTQ1NTUsLzA1Nik0Nv/AABEIAGQAgAMBIgACEQEDEQH/xAAcAAEAAgMBAQEAAAAAAAAAAAAABgcEBQgDAgH/xABCEAACAQMCAwQGBwUFCQAAAAABAgMABBEFEgYhMRMUQZQHIlFUYdIVFjJxgZHUIzRCodFSYnKy4SUzU3N0gpKzwf/EABkBAQADAQEAAAAAAAAAAAAAAAADBAUBAv/EACkRAAICAQMCAwkAAAAAAAAAAAABAgMRITFRBSIScYEEMzRBYZGxssH/2gAMAwEAAhEDEQA/ALxpSlAKUpQClKUApSlAKUrST8Z2KS9k0uH37MbW65xjOMeNcckt2S102WtquLeODd0pWnPFtmJux7Q9pv2Y2N1zjGcYo5JbnK6rLM+CLeODcUpSukYpSlAKUpQClKUApSlAKUpQCoD6S/3jT/8Amt/niqfVAfSX/v7A+Albn/3xf0qC/wB0/T8mt0f4+PlL9WSLiridLOMHbvlc7Y4x1J9v3DI/MCtY0l8thdPdSgTGMsqR+qYhg4GQc5P3+HWsCVe24gAfmIYgVB9u3OfzYmsXTr9pbbV3c+sWbr4ABlUfgBj8Kjc25P1X2Req9kjXTDCWeyTfz7paJcLG/J7cM6XdTWCzw3k6z5fAeQyI2GIAKvnGcdRUl4LmuHs0e5ZjI7Ox3DBA3HAxgYxWJ6Nh/s6L75P85qUVJVDtUvoU+pe0t3W0tLSbw8LKSzpngUpSpzHFafi2S4W0ka2DmVWjYCMAsVEilwAepKbuX5VuKUBWV/e66Ullt1lIMd6yxOgVirSlYSuR6rouHCkc1Ug8zWXfz6xiV4DIWW8khCMoA2SQIqSDK8xFId2Ryx2nXwsKo/xtxWthbdoIzLLI6xQxDkXkb7K58P8ASgItqR1dZL6OKS4batukDYIBGYA7hhGUyf2hJ5kZbC4xWP33WVihLG6aT6PuhIOyChJ1VyshIUiQkgKFHM+owByRW7TSeImj7RtRt45SM9gLXdED/YMu/ef8WPzr2i4s7G5ue+XkAjghg7SJIpA0TtgMxYjmjE8uvIjpzyB52umX0k8oN1cxq9lCyMdu1ZX3hsAp1Xah2n2n219JLqn0OZCXN7IokZQgDRhmG5I0IxlEzgNnLVn23pF0mSZIUvYmkcgKATgkjIAbG3PMcs5ycda9dc4602zkEd1dRxvjOzmzAe0hQSo++gI5oR1V7yIM0/dFadlMx7J2QGEL2gEZLHJl2qdhKjJPLnI+MOGe+wBVYLIjbkY9M9CDjwP/AMFYEnF0YvWJvYe7JZidohGxfBYETBwMFNrDp7enjXsnpM0cuiC+iLSbduCcet0BbGFPwJBrzKKksMlpunTarK3hoimpS38F3FeT2rAxqEmZCGRx9ncMfZyD0PLIH4eWvWcgE01m2+zvNpkZF3lDu3NlRzHU/wDkRy5VMtR9IWkxNLHPdxq0bbHRgd2SDy27csMA8wCOntFYNlFpEaDULe6EVvklmSXbE3VdrIfHJ+z1z4VWlQ9kzep6vXpKccNLGFqmk8pa7NPZ6+Rm6HxFpsUEcUNwGCqFCgEuT1PqAZyT8PGpMKilr6TNFckR3kZbDMRtYHAG4nG3PTnWk070qQ3mnTyJPFa3Cq59YPKsY7Ts1dsIN2cr4fxDl4VZimlhmHfOFk/FFPXfLz/EWNSsXS5i8ETM6uWjQl1G1WJUHcAeYB6gfGsqvRAKUpQCoH6XLKbsLW6hjMncrqO4dFGSUGdxA+HL8MnwqeUoCPW3pC0p4BML2AIV3etIqsPgUJ3A/DGarnjCZXuNcZGDK2m2zBgcgg4IIPiDVotwlp5k7Q2VuZM539im7PXOduc/GsubSLdy5eGNjIoVyyKS4HRWJHrAew0BXXGNlGnD9kFRQEewK4HQkrkj2E5OT8TXrwDqlpb3WqLeSRxXZvZWYzMqFojzj2ljzUDwycZ+6rDm06F0EbxIyLtwjICo2/ZwpGBjHL7qx9S4fs7ghri2hlK9DJGrkfAFgfyoCt+KbqOTUrp4mVkbh+cqykFSNzYII5EV5arYxLwaoCL+7QydP4i6kt95yefxq0m0i3JyYYyTH2WSi52f8POPs/3enwr9fTIDF2JijMWAvZlFKYHQbMbcD2YoCD8FW6HW9VkKguqWKhj1AaNiwz8Sq5/wioPAkSSqZwosYteuxKCP2anYvZFh0Cg568udXnDYxI7OkaK77dzKoBbaMLuIGWxk4z7a8/om32SJ2MeyUlpF2LhyepYYwxPiTQED1/V7WfXdIEE0crKLvd2bq5AMabc7ScZw2PxqN6RfRDha7gMiidBd7otw3jEpzlM5GMjw8atmy4bsoSphtYIypJUpEikEjBIIGRkcq+m4fsy0jG2hLSgiRuyTLg9QxxlvxoD44Y/crb/p4f8A1rWzr5jjVQFUAAAAADAAHIAAdK+qAUrjX66an7/deYk+an101P3+68xJ81AdlUrkXSdT166LC1nvpiv2uzlmbHszhuVYlzxXq0bskl5do6nDK08qkH2EFsigOxaVyTZXuvzLG0U966yyGOMieTDMBuKj1+oAzWul4v1RWKtfXQIJBHeJORHL+1QHY9K41+ump+/3XmJPmp9dNT9/uvMSfNQHZVK41+ump+/3XmJPmrP0bVtdu3MdrcXsrgbiEmlOB0yfW5df50B13SuP4OINadnVLq9Zo1ZnCzSttC/aZsNyA8TWL9dNT9/uvMSfNQHZVK41+ump+/3XmJPmp9dNT9/uvMSfNQHZVK41+ump+/3XmJPmp9dNT9/uvMSfNQGmpSlAWboMxuNCW1srmOC5S6aSVHmFuZFKkKwdiA2OXLP8P3Vt+H4INkQeSwuJe9uNQmuXjkJjGAGjeU5K7c+snMsBzqpbKOA57aSROmNkayZ65zukTHh7ep6eOV3ew94n8sn6mgLY4a1awjFisU8SxR6tduoaRVKxFHCMwY5UEY5mvrQF0s20bCG3nLSXIug72yNkuQpMk7B0ULgqYz/Oql7vYe8T+WT9TTu9h7xP5ZP1NAW3wzptnIlssEVm9t9HySTCRYmuO2CvljuHaAA4wR6v8qxNPj0r6Ni7OGGVDaMJ9z2qSLNg5YvKROCCBtCciMVB04oYW3dhqV6IMFeyEKhcHqvK56HPT41p+72HvE/lk/U0BIfRvHbkXeRA132K91Fzs7Mtu9flL6hbb0z8amkuu2lqmoCDuYlaxtWlQLE8TT7sSIi/Zdccyq5Gc1VXd7D3ifyyfqad3sPeJ/LJ+poCT+iiZBLfK8scZl0+4iUyyLGpZtoA3OQOf9a2vBPDaW3eDcXFm7KISI1e0nLKWYEiWYskYGOYALHl05Zgfd7D3ifyyfqad3sPeJ/LJ+poC0zHohur9GFqsVtcxXkRBQ9qgjy8CNn1gWA9QHGXPKo36QJtNWzjNmsG+8m7ywjCloF7JB2BxzQby5x/dqId3sPeJ/LJ+prBu0jDfsmZl5c3QIfj6odh/OgPGlKUApSlAKUpQClKUApSlAKUpQClKUApSlAKUpQH/9k="/>
          <p:cNvSpPr>
            <a:spLocks noChangeAspect="1" noChangeArrowheads="1"/>
          </p:cNvSpPr>
          <p:nvPr/>
        </p:nvSpPr>
        <p:spPr bwMode="auto">
          <a:xfrm>
            <a:off x="90488" y="-457200"/>
            <a:ext cx="1219200" cy="952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11" name="AutoShape 15" descr="data:image/jpg;base64,/9j/4AAQSkZJRgABAQAAAQABAAD/2wCEAAkGBg8SEBQUEBEWFRQVFRYWGRYVFh0WGxwhHxogFx8bHhgaHCYgGCUjJRoeJjUiJScxLDguFh44NzAsQTIrLCsBCQoKDQwLGg4OGTQiHiQxMDU1LDM1MjUyLyk1NTU1NTEwLDU1MjUwMywsNTQ1NTYpKzUxNTQ1NTUsLzA1Nik0Nv/AABEIAGQAgAMBIgACEQEDEQH/xAAcAAEAAgMBAQEAAAAAAAAAAAAABgcEBQgDAgH/xABCEAACAQMCAwQGBwUFCQAAAAABAgMABBEFEgYhMRMUQZQHIlFUYdIVFjJxgZHUIzRCodFSYnKy4SUzU3N0gpKzwf/EABkBAQADAQEAAAAAAAAAAAAAAAADBAUBAv/EACkRAAICAQMCAwkAAAAAAAAAAAABAgMRITFRBSIScYEEMzRBYZGxssH/2gAMAwEAAhEDEQA/ALxpSlAKUpQClKUApSlAKUrST8Z2KS9k0uH37MbW65xjOMeNcckt2S102WtquLeODd0pWnPFtmJux7Q9pv2Y2N1zjGcYo5JbnK6rLM+CLeODcUpSukYpSlAKUpQClKUApSlAKUpQCoD6S/3jT/8Amt/niqfVAfSX/v7A+Albn/3xf0qC/wB0/T8mt0f4+PlL9WSLiridLOMHbvlc7Y4x1J9v3DI/MCtY0l8thdPdSgTGMsqR+qYhg4GQc5P3+HWsCVe24gAfmIYgVB9u3OfzYmsXTr9pbbV3c+sWbr4ABlUfgBj8Kjc25P1X2Req9kjXTDCWeyTfz7paJcLG/J7cM6XdTWCzw3k6z5fAeQyI2GIAKvnGcdRUl4LmuHs0e5ZjI7Ox3DBA3HAxgYxWJ6Nh/s6L75P85qUVJVDtUvoU+pe0t3W0tLSbw8LKSzpngUpSpzHFafi2S4W0ka2DmVWjYCMAsVEilwAepKbuX5VuKUBWV/e66Ullt1lIMd6yxOgVirSlYSuR6rouHCkc1Ug8zWXfz6xiV4DIWW8khCMoA2SQIqSDK8xFId2Ryx2nXwsKo/xtxWthbdoIzLLI6xQxDkXkb7K58P8ASgItqR1dZL6OKS4batukDYIBGYA7hhGUyf2hJ5kZbC4xWP33WVihLG6aT6PuhIOyChJ1VyshIUiQkgKFHM+owByRW7TSeImj7RtRt45SM9gLXdED/YMu/ef8WPzr2i4s7G5ue+XkAjghg7SJIpA0TtgMxYjmjE8uvIjpzyB52umX0k8oN1cxq9lCyMdu1ZX3hsAp1Xah2n2n219JLqn0OZCXN7IokZQgDRhmG5I0IxlEzgNnLVn23pF0mSZIUvYmkcgKATgkjIAbG3PMcs5ycda9dc4602zkEd1dRxvjOzmzAe0hQSo++gI5oR1V7yIM0/dFadlMx7J2QGEL2gEZLHJl2qdhKjJPLnI+MOGe+wBVYLIjbkY9M9CDjwP/AMFYEnF0YvWJvYe7JZidohGxfBYETBwMFNrDp7enjXsnpM0cuiC+iLSbduCcet0BbGFPwJBrzKKksMlpunTarK3hoimpS38F3FeT2rAxqEmZCGRx9ncMfZyD0PLIH4eWvWcgE01m2+zvNpkZF3lDu3NlRzHU/wDkRy5VMtR9IWkxNLHPdxq0bbHRgd2SDy27csMA8wCOntFYNlFpEaDULe6EVvklmSXbE3VdrIfHJ+z1z4VWlQ9kzep6vXpKccNLGFqmk8pa7NPZ6+Rm6HxFpsUEcUNwGCqFCgEuT1PqAZyT8PGpMKilr6TNFckR3kZbDMRtYHAG4nG3PTnWk070qQ3mnTyJPFa3Cq59YPKsY7Ts1dsIN2cr4fxDl4VZimlhmHfOFk/FFPXfLz/EWNSsXS5i8ETM6uWjQl1G1WJUHcAeYB6gfGsqvRAKUpQCoH6XLKbsLW6hjMncrqO4dFGSUGdxA+HL8MnwqeUoCPW3pC0p4BML2AIV3etIqsPgUJ3A/DGarnjCZXuNcZGDK2m2zBgcgg4IIPiDVotwlp5k7Q2VuZM539im7PXOduc/GsubSLdy5eGNjIoVyyKS4HRWJHrAew0BXXGNlGnD9kFRQEewK4HQkrkj2E5OT8TXrwDqlpb3WqLeSRxXZvZWYzMqFojzj2ljzUDwycZ+6rDm06F0EbxIyLtwjICo2/ZwpGBjHL7qx9S4fs7ghri2hlK9DJGrkfAFgfyoCt+KbqOTUrp4mVkbh+cqykFSNzYII5EV5arYxLwaoCL+7QydP4i6kt95yefxq0m0i3JyYYyTH2WSi52f8POPs/3enwr9fTIDF2JijMWAvZlFKYHQbMbcD2YoCD8FW6HW9VkKguqWKhj1AaNiwz8Sq5/wioPAkSSqZwosYteuxKCP2anYvZFh0Cg568udXnDYxI7OkaK77dzKoBbaMLuIGWxk4z7a8/om32SJ2MeyUlpF2LhyepYYwxPiTQED1/V7WfXdIEE0crKLvd2bq5AMabc7ScZw2PxqN6RfRDha7gMiidBd7otw3jEpzlM5GMjw8atmy4bsoSphtYIypJUpEikEjBIIGRkcq+m4fsy0jG2hLSgiRuyTLg9QxxlvxoD44Y/crb/p4f8A1rWzr5jjVQFUAAAAADAAHIAAdK+qAUrjX66an7/deYk+an101P3+68xJ81AdlUrkXSdT166LC1nvpiv2uzlmbHszhuVYlzxXq0bskl5do6nDK08qkH2EFsigOxaVyTZXuvzLG0U966yyGOMieTDMBuKj1+oAzWul4v1RWKtfXQIJBHeJORHL+1QHY9K41+ump+/3XmJPmp9dNT9/uvMSfNQHZVK41+ump+/3XmJPmrP0bVtdu3MdrcXsrgbiEmlOB0yfW5df50B13SuP4OINadnVLq9Zo1ZnCzSttC/aZsNyA8TWL9dNT9/uvMSfNQHZVK41+ump+/3XmJPmp9dNT9/uvMSfNQHZVK41+ump+/3XmJPmp9dNT9/uvMSfNQGmpSlAWboMxuNCW1srmOC5S6aSVHmFuZFKkKwdiA2OXLP8P3Vt+H4INkQeSwuJe9uNQmuXjkJjGAGjeU5K7c+snMsBzqpbKOA57aSROmNkayZ65zukTHh7ep6eOV3ew94n8sn6mgLY4a1awjFisU8SxR6tduoaRVKxFHCMwY5UEY5mvrQF0s20bCG3nLSXIug72yNkuQpMk7B0ULgqYz/Oql7vYe8T+WT9TTu9h7xP5ZP1NAW3wzptnIlssEVm9t9HySTCRYmuO2CvljuHaAA4wR6v8qxNPj0r6Ni7OGGVDaMJ9z2qSLNg5YvKROCCBtCciMVB04oYW3dhqV6IMFeyEKhcHqvK56HPT41p+72HvE/lk/U0BIfRvHbkXeRA132K91Fzs7Mtu9flL6hbb0z8amkuu2lqmoCDuYlaxtWlQLE8TT7sSIi/Zdccyq5Gc1VXd7D3ifyyfqad3sPeJ/LJ+poCT+iiZBLfK8scZl0+4iUyyLGpZtoA3OQOf9a2vBPDaW3eDcXFm7KISI1e0nLKWYEiWYskYGOYALHl05Zgfd7D3ifyyfqad3sPeJ/LJ+poC0zHohur9GFqsVtcxXkRBQ9qgjy8CNn1gWA9QHGXPKo36QJtNWzjNmsG+8m7ywjCloF7JB2BxzQby5x/dqId3sPeJ/LJ+prBu0jDfsmZl5c3QIfj6odh/OgPGlKUApSlAKUpQClKUApSlAKUpQClKUApSlAKUpQH/9k="/>
          <p:cNvSpPr>
            <a:spLocks noChangeAspect="1" noChangeArrowheads="1"/>
          </p:cNvSpPr>
          <p:nvPr/>
        </p:nvSpPr>
        <p:spPr bwMode="auto">
          <a:xfrm>
            <a:off x="90488" y="-457200"/>
            <a:ext cx="1219200" cy="952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15" name="Group 14"/>
          <p:cNvGrpSpPr/>
          <p:nvPr/>
        </p:nvGrpSpPr>
        <p:grpSpPr>
          <a:xfrm>
            <a:off x="0" y="0"/>
            <a:ext cx="1524000" cy="6858001"/>
            <a:chOff x="0" y="0"/>
            <a:chExt cx="1524000" cy="6858001"/>
          </a:xfrm>
        </p:grpSpPr>
        <p:pic>
          <p:nvPicPr>
            <p:cNvPr id="4105"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4113"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4" name="Group 13"/>
            <p:cNvGrpSpPr/>
            <p:nvPr/>
          </p:nvGrpSpPr>
          <p:grpSpPr>
            <a:xfrm>
              <a:off x="0" y="990600"/>
              <a:ext cx="1447800" cy="4648200"/>
              <a:chOff x="0" y="990600"/>
              <a:chExt cx="1447800" cy="4495800"/>
            </a:xfrm>
          </p:grpSpPr>
          <p:sp>
            <p:nvSpPr>
              <p:cNvPr id="4103"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4104"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685800"/>
            <a:ext cx="8534400" cy="5386388"/>
          </a:xfrm>
          <a:prstGeom prst="rect">
            <a:avLst/>
          </a:prstGeom>
          <a:noFill/>
          <a:ln w="12700">
            <a:noFill/>
            <a:miter lim="800000"/>
            <a:headEnd/>
            <a:tailEnd/>
          </a:ln>
        </p:spPr>
        <p:txBody>
          <a:bodyPr>
            <a:spAutoFit/>
          </a:bodyPr>
          <a:lstStyle/>
          <a:p>
            <a:pPr eaLnBrk="0" hangingPunct="0"/>
            <a:r>
              <a:rPr lang="en-US" b="1"/>
              <a:t>COMMENT</a:t>
            </a:r>
          </a:p>
          <a:p>
            <a:pPr eaLnBrk="0" hangingPunct="0"/>
            <a:r>
              <a:rPr lang="en-US" b="1"/>
              <a:t> </a:t>
            </a:r>
          </a:p>
          <a:p>
            <a:pPr eaLnBrk="0" hangingPunct="0"/>
            <a:r>
              <a:rPr lang="en-US" b="1"/>
              <a:t>      A party making payment under a contract that has been assigned by the payee without the knowledge of the payor is discharged by payment to the assignor so the assignee should notify the other party to the contract of the assignment to avoid this happening.  See UCC &lt;section&gt; 2-210.  Also notice of the assignment should prevent the payor from acquiring rights of counterclaim and set-off subsequent to notice of the assignment.  See UCC &lt;section&gt; 9-404.  Of course, if the assignment is made pursuant to a non-notification receivables financing arrangement, notice is not given unless certain contingencies occur.  See UCC &lt;section&gt;&lt;section&gt; 9-607, 9-608.</a:t>
            </a:r>
          </a:p>
          <a:p>
            <a:pPr eaLnBrk="0" hangingPunct="0">
              <a:spcBef>
                <a:spcPct val="50000"/>
              </a:spcBef>
            </a:pPr>
            <a:endParaRPr lang="en-US" b="1"/>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52600" y="609600"/>
            <a:ext cx="6705600" cy="1143000"/>
          </a:xfrm>
        </p:spPr>
        <p:txBody>
          <a:bodyPr/>
          <a:lstStyle/>
          <a:p>
            <a:pPr eaLnBrk="1" hangingPunct="1"/>
            <a:r>
              <a:rPr lang="en-US" sz="5400" smtClean="0">
                <a:solidFill>
                  <a:schemeClr val="tx1"/>
                </a:solidFill>
              </a:rPr>
              <a:t>Subject Formbooks</a:t>
            </a:r>
          </a:p>
        </p:txBody>
      </p:sp>
      <p:sp>
        <p:nvSpPr>
          <p:cNvPr id="15363" name="Rectangle 3"/>
          <p:cNvSpPr>
            <a:spLocks noGrp="1" noChangeArrowheads="1"/>
          </p:cNvSpPr>
          <p:nvPr>
            <p:ph type="body" idx="1"/>
          </p:nvPr>
        </p:nvSpPr>
        <p:spPr>
          <a:xfrm>
            <a:off x="1752600" y="2057400"/>
            <a:ext cx="6553200" cy="4572000"/>
          </a:xfrm>
        </p:spPr>
        <p:txBody>
          <a:bodyPr/>
          <a:lstStyle/>
          <a:p>
            <a:pPr eaLnBrk="1" hangingPunct="1"/>
            <a:r>
              <a:rPr lang="en-US" sz="3600" smtClean="0"/>
              <a:t>Forms &amp; Procedures under the UCC (</a:t>
            </a:r>
            <a:r>
              <a:rPr lang="en-US" sz="3600" smtClean="0">
                <a:solidFill>
                  <a:srgbClr val="009900"/>
                </a:solidFill>
              </a:rPr>
              <a:t>P</a:t>
            </a:r>
            <a:r>
              <a:rPr lang="en-US" sz="3600" smtClean="0"/>
              <a:t> &amp; </a:t>
            </a:r>
            <a:r>
              <a:rPr lang="en-US" sz="3600" smtClean="0">
                <a:solidFill>
                  <a:schemeClr val="tx2"/>
                </a:solidFill>
              </a:rPr>
              <a:t>Lexis</a:t>
            </a:r>
            <a:r>
              <a:rPr lang="en-US" sz="3600" smtClean="0"/>
              <a:t>)</a:t>
            </a:r>
          </a:p>
          <a:p>
            <a:pPr eaLnBrk="1" hangingPunct="1"/>
            <a:r>
              <a:rPr lang="en-US" sz="3600" smtClean="0"/>
              <a:t>UCC Legal Forms (</a:t>
            </a:r>
            <a:r>
              <a:rPr lang="en-US" sz="3600" smtClean="0">
                <a:solidFill>
                  <a:srgbClr val="009900"/>
                </a:solidFill>
              </a:rPr>
              <a:t>P</a:t>
            </a:r>
            <a:r>
              <a:rPr lang="en-US" sz="3600" smtClean="0"/>
              <a:t> &amp; </a:t>
            </a:r>
            <a:r>
              <a:rPr lang="en-US" sz="3600" smtClean="0">
                <a:solidFill>
                  <a:srgbClr val="0000FF"/>
                </a:solidFill>
              </a:rPr>
              <a:t>WL</a:t>
            </a:r>
            <a:r>
              <a:rPr lang="en-US" sz="3600" smtClean="0"/>
              <a:t>)</a:t>
            </a:r>
          </a:p>
          <a:p>
            <a:pPr eaLnBrk="1" hangingPunct="1"/>
            <a:r>
              <a:rPr lang="en-US" sz="3600" smtClean="0"/>
              <a:t>Fletcher Corporation Forms Annotated (</a:t>
            </a:r>
            <a:r>
              <a:rPr lang="en-US" sz="3600" smtClean="0">
                <a:solidFill>
                  <a:srgbClr val="009900"/>
                </a:solidFill>
              </a:rPr>
              <a:t>P</a:t>
            </a:r>
            <a:r>
              <a:rPr lang="en-US" sz="3600" smtClean="0"/>
              <a:t> &amp; </a:t>
            </a:r>
            <a:r>
              <a:rPr lang="en-US" sz="3600" smtClean="0">
                <a:solidFill>
                  <a:srgbClr val="0000FF"/>
                </a:solidFill>
              </a:rPr>
              <a:t>WL</a:t>
            </a:r>
            <a:r>
              <a:rPr lang="en-US" sz="3600" smtClean="0"/>
              <a:t>)</a:t>
            </a:r>
          </a:p>
          <a:p>
            <a:pPr eaLnBrk="1" hangingPunct="1"/>
            <a:endParaRPr lang="en-US" sz="3600" smtClean="0"/>
          </a:p>
          <a:p>
            <a:pPr eaLnBrk="1" hangingPunct="1">
              <a:buFont typeface="Wingdings" pitchFamily="2" charset="2"/>
              <a:buNone/>
            </a:pPr>
            <a:endParaRPr lang="en-US" b="1" smtClean="0"/>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228600"/>
            <a:ext cx="7391400" cy="1143000"/>
          </a:xfrm>
        </p:spPr>
        <p:txBody>
          <a:bodyPr/>
          <a:lstStyle/>
          <a:p>
            <a:pPr eaLnBrk="1" hangingPunct="1"/>
            <a:r>
              <a:rPr lang="en-US" sz="4800" smtClean="0">
                <a:solidFill>
                  <a:schemeClr val="tx1"/>
                </a:solidFill>
              </a:rPr>
              <a:t>State Specific Formbooks</a:t>
            </a:r>
          </a:p>
        </p:txBody>
      </p:sp>
      <p:sp>
        <p:nvSpPr>
          <p:cNvPr id="16387" name="Rectangle 3"/>
          <p:cNvSpPr>
            <a:spLocks noGrp="1" noChangeArrowheads="1"/>
          </p:cNvSpPr>
          <p:nvPr>
            <p:ph type="body" idx="1"/>
          </p:nvPr>
        </p:nvSpPr>
        <p:spPr>
          <a:xfrm>
            <a:off x="1524000" y="1600200"/>
            <a:ext cx="7086600" cy="4724400"/>
          </a:xfrm>
        </p:spPr>
        <p:txBody>
          <a:bodyPr/>
          <a:lstStyle/>
          <a:p>
            <a:pPr eaLnBrk="1" hangingPunct="1">
              <a:lnSpc>
                <a:spcPct val="90000"/>
              </a:lnSpc>
            </a:pPr>
            <a:r>
              <a:rPr lang="en-US" smtClean="0"/>
              <a:t>Kentucky Forms &amp; Transactions (</a:t>
            </a:r>
            <a:r>
              <a:rPr lang="en-US" smtClean="0">
                <a:solidFill>
                  <a:srgbClr val="009900"/>
                </a:solidFill>
              </a:rPr>
              <a:t>P</a:t>
            </a:r>
            <a:r>
              <a:rPr lang="en-US" smtClean="0"/>
              <a:t> &amp; </a:t>
            </a:r>
            <a:r>
              <a:rPr lang="en-US" smtClean="0">
                <a:solidFill>
                  <a:srgbClr val="0000FF"/>
                </a:solidFill>
              </a:rPr>
              <a:t>WL</a:t>
            </a:r>
            <a:r>
              <a:rPr lang="en-US" smtClean="0"/>
              <a:t>)</a:t>
            </a:r>
          </a:p>
          <a:p>
            <a:pPr eaLnBrk="1" hangingPunct="1">
              <a:lnSpc>
                <a:spcPct val="90000"/>
              </a:lnSpc>
            </a:pPr>
            <a:r>
              <a:rPr lang="en-US" smtClean="0"/>
              <a:t>Caldwell’s Kentucky Form Book (</a:t>
            </a:r>
            <a:r>
              <a:rPr lang="en-US" smtClean="0">
                <a:solidFill>
                  <a:srgbClr val="009900"/>
                </a:solidFill>
              </a:rPr>
              <a:t>P</a:t>
            </a:r>
            <a:r>
              <a:rPr lang="en-US" smtClean="0"/>
              <a:t> &amp; </a:t>
            </a:r>
            <a:r>
              <a:rPr lang="en-US" smtClean="0">
                <a:solidFill>
                  <a:schemeClr val="tx2"/>
                </a:solidFill>
              </a:rPr>
              <a:t>Lexis</a:t>
            </a:r>
            <a:r>
              <a:rPr lang="en-US" smtClean="0"/>
              <a:t>)</a:t>
            </a:r>
          </a:p>
          <a:p>
            <a:pPr eaLnBrk="1" hangingPunct="1">
              <a:lnSpc>
                <a:spcPct val="90000"/>
              </a:lnSpc>
            </a:pPr>
            <a:r>
              <a:rPr lang="en-US" smtClean="0"/>
              <a:t>Ohio Forms and Transactions (</a:t>
            </a:r>
            <a:r>
              <a:rPr lang="en-US" smtClean="0">
                <a:solidFill>
                  <a:srgbClr val="009900"/>
                </a:solidFill>
              </a:rPr>
              <a:t>P</a:t>
            </a:r>
            <a:r>
              <a:rPr lang="en-US" smtClean="0"/>
              <a:t> &amp; </a:t>
            </a:r>
            <a:r>
              <a:rPr lang="en-US" smtClean="0">
                <a:solidFill>
                  <a:srgbClr val="0000FF"/>
                </a:solidFill>
              </a:rPr>
              <a:t>WL</a:t>
            </a:r>
            <a:r>
              <a:rPr lang="en-US" smtClean="0"/>
              <a:t>)</a:t>
            </a:r>
          </a:p>
          <a:p>
            <a:pPr eaLnBrk="1" hangingPunct="1">
              <a:lnSpc>
                <a:spcPct val="90000"/>
              </a:lnSpc>
            </a:pPr>
            <a:r>
              <a:rPr lang="en-US" smtClean="0"/>
              <a:t>Ohio Forms: Legal &amp; Business (</a:t>
            </a:r>
            <a:r>
              <a:rPr lang="en-US" smtClean="0">
                <a:solidFill>
                  <a:srgbClr val="009900"/>
                </a:solidFill>
              </a:rPr>
              <a:t>P</a:t>
            </a:r>
            <a:r>
              <a:rPr lang="en-US" smtClean="0"/>
              <a:t> &amp; </a:t>
            </a:r>
            <a:r>
              <a:rPr lang="en-US" smtClean="0">
                <a:solidFill>
                  <a:srgbClr val="0000FF"/>
                </a:solidFill>
              </a:rPr>
              <a:t>WL</a:t>
            </a:r>
            <a:r>
              <a:rPr lang="en-US" smtClean="0"/>
              <a:t>)</a:t>
            </a:r>
          </a:p>
          <a:p>
            <a:pPr eaLnBrk="1" hangingPunct="1">
              <a:lnSpc>
                <a:spcPct val="90000"/>
              </a:lnSpc>
            </a:pPr>
            <a:r>
              <a:rPr lang="en-US" smtClean="0"/>
              <a:t>Ohio Transaction Guide (</a:t>
            </a:r>
            <a:r>
              <a:rPr lang="en-US" smtClean="0">
                <a:solidFill>
                  <a:schemeClr val="tx2"/>
                </a:solidFill>
              </a:rPr>
              <a:t>Lexis</a:t>
            </a:r>
            <a:r>
              <a:rPr lang="en-US" smtClean="0"/>
              <a:t>)</a:t>
            </a:r>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828800" y="609600"/>
            <a:ext cx="6629400" cy="1143000"/>
          </a:xfrm>
        </p:spPr>
        <p:txBody>
          <a:bodyPr/>
          <a:lstStyle/>
          <a:p>
            <a:pPr eaLnBrk="1" hangingPunct="1"/>
            <a:r>
              <a:rPr lang="en-US" dirty="0" smtClean="0">
                <a:solidFill>
                  <a:schemeClr val="tx1"/>
                </a:solidFill>
              </a:rPr>
              <a:t>Free Online Legal Forms</a:t>
            </a:r>
          </a:p>
        </p:txBody>
      </p:sp>
      <p:sp>
        <p:nvSpPr>
          <p:cNvPr id="19459" name="Rectangle 3"/>
          <p:cNvSpPr>
            <a:spLocks noGrp="1" noChangeArrowheads="1"/>
          </p:cNvSpPr>
          <p:nvPr>
            <p:ph type="body" idx="1"/>
          </p:nvPr>
        </p:nvSpPr>
        <p:spPr>
          <a:xfrm>
            <a:off x="1447800" y="2057400"/>
            <a:ext cx="7315200" cy="3810000"/>
          </a:xfrm>
        </p:spPr>
        <p:txBody>
          <a:bodyPr/>
          <a:lstStyle/>
          <a:p>
            <a:pPr eaLnBrk="1" hangingPunct="1"/>
            <a:r>
              <a:rPr lang="en-US" dirty="0" err="1" smtClean="0">
                <a:solidFill>
                  <a:srgbClr val="0000FF"/>
                </a:solidFill>
              </a:rPr>
              <a:t>Findlaw</a:t>
            </a:r>
            <a:r>
              <a:rPr lang="en-US" dirty="0" smtClean="0">
                <a:solidFill>
                  <a:srgbClr val="0000FF"/>
                </a:solidFill>
              </a:rPr>
              <a:t> Forms</a:t>
            </a:r>
            <a:r>
              <a:rPr lang="en-US" dirty="0" smtClean="0"/>
              <a:t> http://forms.lp.findlaw.com/</a:t>
            </a:r>
          </a:p>
          <a:p>
            <a:pPr eaLnBrk="1" hangingPunct="1"/>
            <a:r>
              <a:rPr lang="en-US" dirty="0" err="1" smtClean="0">
                <a:solidFill>
                  <a:srgbClr val="0000FF"/>
                </a:solidFill>
              </a:rPr>
              <a:t>LexisOne</a:t>
            </a:r>
            <a:r>
              <a:rPr lang="en-US" dirty="0" smtClean="0">
                <a:solidFill>
                  <a:srgbClr val="0000FF"/>
                </a:solidFill>
              </a:rPr>
              <a:t>  </a:t>
            </a:r>
            <a:r>
              <a:rPr lang="en-US" dirty="0" smtClean="0"/>
              <a:t> http://www.lexisone.com/</a:t>
            </a:r>
          </a:p>
          <a:p>
            <a:pPr eaLnBrk="1" hangingPunct="1"/>
            <a:r>
              <a:rPr lang="en-US" dirty="0" smtClean="0"/>
              <a:t>‘</a:t>
            </a:r>
            <a:r>
              <a:rPr lang="en-US" dirty="0" err="1" smtClean="0">
                <a:solidFill>
                  <a:srgbClr val="0000FF"/>
                </a:solidFill>
              </a:rPr>
              <a:t>Lectric</a:t>
            </a:r>
            <a:r>
              <a:rPr lang="en-US" dirty="0" smtClean="0">
                <a:solidFill>
                  <a:srgbClr val="0000FF"/>
                </a:solidFill>
              </a:rPr>
              <a:t> Law Library</a:t>
            </a:r>
            <a:r>
              <a:rPr lang="en-US" dirty="0" smtClean="0"/>
              <a:t> http://www.lectlaw.com/formb.htm</a:t>
            </a:r>
          </a:p>
          <a:p>
            <a:pPr eaLnBrk="1" hangingPunct="1">
              <a:buFont typeface="Wingdings" pitchFamily="2" charset="2"/>
              <a:buNone/>
            </a:pPr>
            <a:endParaRPr lang="en-US" dirty="0" smtClean="0"/>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5306" name="Picture 10" descr="Trials"/>
          <p:cNvPicPr>
            <a:picLocks noChangeAspect="1" noChangeArrowheads="1"/>
          </p:cNvPicPr>
          <p:nvPr/>
        </p:nvPicPr>
        <p:blipFill>
          <a:blip r:embed="rId3" cstate="print"/>
          <a:srcRect/>
          <a:stretch>
            <a:fillRect/>
          </a:stretch>
        </p:blipFill>
        <p:spPr bwMode="auto">
          <a:xfrm>
            <a:off x="2362200" y="1524000"/>
            <a:ext cx="782638" cy="3886200"/>
          </a:xfrm>
          <a:prstGeom prst="rect">
            <a:avLst/>
          </a:prstGeom>
          <a:noFill/>
          <a:ln w="9525">
            <a:noFill/>
            <a:miter lim="800000"/>
            <a:headEnd/>
            <a:tailEnd/>
          </a:ln>
        </p:spPr>
      </p:pic>
      <p:pic>
        <p:nvPicPr>
          <p:cNvPr id="55305" name="Picture 9" descr="Trials"/>
          <p:cNvPicPr>
            <a:picLocks noChangeAspect="1" noChangeArrowheads="1"/>
          </p:cNvPicPr>
          <p:nvPr/>
        </p:nvPicPr>
        <p:blipFill>
          <a:blip r:embed="rId3" cstate="print"/>
          <a:srcRect/>
          <a:stretch>
            <a:fillRect/>
          </a:stretch>
        </p:blipFill>
        <p:spPr bwMode="auto">
          <a:xfrm>
            <a:off x="2743200" y="1905000"/>
            <a:ext cx="782638" cy="3886200"/>
          </a:xfrm>
          <a:prstGeom prst="rect">
            <a:avLst/>
          </a:prstGeom>
          <a:noFill/>
          <a:ln w="9525">
            <a:noFill/>
            <a:miter lim="800000"/>
            <a:headEnd/>
            <a:tailEnd/>
          </a:ln>
        </p:spPr>
      </p:pic>
      <p:pic>
        <p:nvPicPr>
          <p:cNvPr id="55304" name="Picture 8" descr="Trials"/>
          <p:cNvPicPr>
            <a:picLocks noChangeAspect="1" noChangeArrowheads="1"/>
          </p:cNvPicPr>
          <p:nvPr/>
        </p:nvPicPr>
        <p:blipFill>
          <a:blip r:embed="rId3" cstate="print"/>
          <a:srcRect/>
          <a:stretch>
            <a:fillRect/>
          </a:stretch>
        </p:blipFill>
        <p:spPr bwMode="auto">
          <a:xfrm>
            <a:off x="1981200" y="1905000"/>
            <a:ext cx="782638" cy="3886200"/>
          </a:xfrm>
          <a:prstGeom prst="rect">
            <a:avLst/>
          </a:prstGeom>
          <a:noFill/>
          <a:ln w="9525">
            <a:noFill/>
            <a:miter lim="800000"/>
            <a:headEnd/>
            <a:tailEnd/>
          </a:ln>
        </p:spPr>
      </p:pic>
      <p:sp>
        <p:nvSpPr>
          <p:cNvPr id="22533" name="Rectangle 2"/>
          <p:cNvSpPr>
            <a:spLocks noGrp="1" noChangeArrowheads="1"/>
          </p:cNvSpPr>
          <p:nvPr>
            <p:ph type="title"/>
          </p:nvPr>
        </p:nvSpPr>
        <p:spPr>
          <a:xfrm>
            <a:off x="1524000" y="609600"/>
            <a:ext cx="6629400" cy="1143000"/>
          </a:xfrm>
        </p:spPr>
        <p:txBody>
          <a:bodyPr/>
          <a:lstStyle/>
          <a:p>
            <a:pPr eaLnBrk="1" hangingPunct="1"/>
            <a:r>
              <a:rPr lang="en-US" sz="5400" b="1" smtClean="0">
                <a:solidFill>
                  <a:srgbClr val="0000FF"/>
                </a:solidFill>
              </a:rPr>
              <a:t>Trials</a:t>
            </a:r>
          </a:p>
        </p:txBody>
      </p:sp>
      <p:sp>
        <p:nvSpPr>
          <p:cNvPr id="22534" name="Rectangle 3"/>
          <p:cNvSpPr>
            <a:spLocks noGrp="1" noChangeArrowheads="1"/>
          </p:cNvSpPr>
          <p:nvPr>
            <p:ph type="body" idx="1"/>
          </p:nvPr>
        </p:nvSpPr>
        <p:spPr>
          <a:xfrm>
            <a:off x="3886200" y="2133600"/>
            <a:ext cx="5029200" cy="3962400"/>
          </a:xfrm>
        </p:spPr>
        <p:txBody>
          <a:bodyPr/>
          <a:lstStyle/>
          <a:p>
            <a:pPr eaLnBrk="1" hangingPunct="1"/>
            <a:r>
              <a:rPr lang="en-US" sz="2800" smtClean="0"/>
              <a:t>An encyclopedic guide to the preparation of cases at trial based on actual trials and articles by over 180 experts</a:t>
            </a:r>
          </a:p>
          <a:p>
            <a:pPr eaLnBrk="1" hangingPunct="1"/>
            <a:r>
              <a:rPr lang="en-US" sz="2800" smtClean="0"/>
              <a:t>Print</a:t>
            </a:r>
          </a:p>
          <a:p>
            <a:pPr eaLnBrk="1" hangingPunct="1"/>
            <a:r>
              <a:rPr lang="en-US" sz="2800" smtClean="0"/>
              <a:t>AMJUR-TRIALS (</a:t>
            </a:r>
            <a:r>
              <a:rPr lang="en-US" sz="2800" smtClean="0">
                <a:solidFill>
                  <a:srgbClr val="009900"/>
                </a:solidFill>
              </a:rPr>
              <a:t>P </a:t>
            </a:r>
            <a:r>
              <a:rPr lang="en-US" sz="2800" smtClean="0"/>
              <a:t>&amp; </a:t>
            </a:r>
            <a:r>
              <a:rPr lang="en-US" sz="2800" smtClean="0">
                <a:solidFill>
                  <a:srgbClr val="0000FF"/>
                </a:solidFill>
              </a:rPr>
              <a:t>WL</a:t>
            </a:r>
            <a:r>
              <a:rPr lang="en-US" sz="2800" smtClean="0"/>
              <a:t>)</a:t>
            </a:r>
          </a:p>
        </p:txBody>
      </p:sp>
      <p:pic>
        <p:nvPicPr>
          <p:cNvPr id="55300" name="Picture 4" descr="Trials"/>
          <p:cNvPicPr>
            <a:picLocks noChangeAspect="1" noChangeArrowheads="1"/>
          </p:cNvPicPr>
          <p:nvPr/>
        </p:nvPicPr>
        <p:blipFill>
          <a:blip r:embed="rId3" cstate="print"/>
          <a:srcRect/>
          <a:stretch>
            <a:fillRect/>
          </a:stretch>
        </p:blipFill>
        <p:spPr bwMode="auto">
          <a:xfrm>
            <a:off x="1524000" y="2286000"/>
            <a:ext cx="782638" cy="3886200"/>
          </a:xfrm>
          <a:prstGeom prst="rect">
            <a:avLst/>
          </a:prstGeom>
          <a:noFill/>
          <a:ln w="9525">
            <a:noFill/>
            <a:miter lim="800000"/>
            <a:headEnd/>
            <a:tailEnd/>
          </a:ln>
        </p:spPr>
      </p:pic>
      <p:pic>
        <p:nvPicPr>
          <p:cNvPr id="55302" name="Picture 6" descr="Trials"/>
          <p:cNvPicPr>
            <a:picLocks noChangeAspect="1" noChangeArrowheads="1"/>
          </p:cNvPicPr>
          <p:nvPr/>
        </p:nvPicPr>
        <p:blipFill>
          <a:blip r:embed="rId3" cstate="print"/>
          <a:srcRect/>
          <a:stretch>
            <a:fillRect/>
          </a:stretch>
        </p:blipFill>
        <p:spPr bwMode="auto">
          <a:xfrm>
            <a:off x="2286000" y="2286000"/>
            <a:ext cx="782638" cy="3886200"/>
          </a:xfrm>
          <a:prstGeom prst="rect">
            <a:avLst/>
          </a:prstGeom>
          <a:noFill/>
          <a:ln w="9525">
            <a:noFill/>
            <a:miter lim="800000"/>
            <a:headEnd/>
            <a:tailEnd/>
          </a:ln>
        </p:spPr>
      </p:pic>
      <p:pic>
        <p:nvPicPr>
          <p:cNvPr id="55303" name="Picture 7" descr="Trials"/>
          <p:cNvPicPr>
            <a:picLocks noChangeAspect="1" noChangeArrowheads="1"/>
          </p:cNvPicPr>
          <p:nvPr/>
        </p:nvPicPr>
        <p:blipFill>
          <a:blip r:embed="rId3" cstate="print"/>
          <a:srcRect/>
          <a:stretch>
            <a:fillRect/>
          </a:stretch>
        </p:blipFill>
        <p:spPr bwMode="auto">
          <a:xfrm>
            <a:off x="3048000" y="2286000"/>
            <a:ext cx="782638" cy="3886200"/>
          </a:xfrm>
          <a:prstGeom prst="rect">
            <a:avLst/>
          </a:prstGeom>
          <a:noFill/>
          <a:ln w="9525">
            <a:noFill/>
            <a:miter lim="800000"/>
            <a:headEnd/>
            <a:tailEnd/>
          </a:ln>
        </p:spPr>
      </p:pic>
      <p:grpSp>
        <p:nvGrpSpPr>
          <p:cNvPr id="14" name="Group 13"/>
          <p:cNvGrpSpPr/>
          <p:nvPr/>
        </p:nvGrpSpPr>
        <p:grpSpPr>
          <a:xfrm>
            <a:off x="0" y="0"/>
            <a:ext cx="1524000" cy="6858001"/>
            <a:chOff x="0" y="0"/>
            <a:chExt cx="1524000" cy="6858001"/>
          </a:xfrm>
        </p:grpSpPr>
        <p:pic>
          <p:nvPicPr>
            <p:cNvPr id="15" name="Picture 26" descr="LawLogo_3_gold"/>
            <p:cNvPicPr>
              <a:picLocks noChangeAspect="1" noChangeArrowheads="1"/>
            </p:cNvPicPr>
            <p:nvPr/>
          </p:nvPicPr>
          <p:blipFill>
            <a:blip r:embed="rId4" cstate="print"/>
            <a:srcRect/>
            <a:stretch>
              <a:fillRect/>
            </a:stretch>
          </p:blipFill>
          <p:spPr bwMode="auto">
            <a:xfrm>
              <a:off x="76200" y="0"/>
              <a:ext cx="1340827" cy="914400"/>
            </a:xfrm>
            <a:prstGeom prst="rect">
              <a:avLst/>
            </a:prstGeom>
            <a:noFill/>
            <a:ln w="9525">
              <a:noFill/>
              <a:miter lim="800000"/>
              <a:headEnd/>
              <a:tailEnd/>
            </a:ln>
          </p:spPr>
        </p:pic>
        <p:pic>
          <p:nvPicPr>
            <p:cNvPr id="16" name="Picture 17" descr="http://taft.law.uc.edu/CCL/Images/uclawtag.gif"/>
            <p:cNvPicPr>
              <a:picLocks noChangeAspect="1" noChangeArrowheads="1"/>
            </p:cNvPicPr>
            <p:nvPr/>
          </p:nvPicPr>
          <p:blipFill>
            <a:blip r:embed="rId5" cstate="print"/>
            <a:srcRect/>
            <a:stretch>
              <a:fillRect/>
            </a:stretch>
          </p:blipFill>
          <p:spPr bwMode="auto">
            <a:xfrm>
              <a:off x="0" y="5562601"/>
              <a:ext cx="1524000" cy="1295400"/>
            </a:xfrm>
            <a:prstGeom prst="rect">
              <a:avLst/>
            </a:prstGeom>
            <a:noFill/>
          </p:spPr>
        </p:pic>
        <p:grpSp>
          <p:nvGrpSpPr>
            <p:cNvPr id="17" name="Group 13"/>
            <p:cNvGrpSpPr/>
            <p:nvPr/>
          </p:nvGrpSpPr>
          <p:grpSpPr>
            <a:xfrm>
              <a:off x="0" y="990600"/>
              <a:ext cx="1447800" cy="4648200"/>
              <a:chOff x="0" y="990600"/>
              <a:chExt cx="1447800" cy="4495800"/>
            </a:xfrm>
          </p:grpSpPr>
          <p:sp>
            <p:nvSpPr>
              <p:cNvPr id="18"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9"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0-#ppt_w/2"/>
                                          </p:val>
                                        </p:tav>
                                        <p:tav tm="100000">
                                          <p:val>
                                            <p:strVal val="#ppt_x"/>
                                          </p:val>
                                        </p:tav>
                                      </p:tavLst>
                                    </p:anim>
                                    <p:anim calcmode="lin" valueType="num">
                                      <p:cBhvr additive="base">
                                        <p:cTn id="8" dur="500" fill="hold"/>
                                        <p:tgtEl>
                                          <p:spTgt spid="5530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5302"/>
                                        </p:tgtEl>
                                        <p:attrNameLst>
                                          <p:attrName>style.visibility</p:attrName>
                                        </p:attrNameLst>
                                      </p:cBhvr>
                                      <p:to>
                                        <p:strVal val="visible"/>
                                      </p:to>
                                    </p:set>
                                    <p:anim calcmode="lin" valueType="num">
                                      <p:cBhvr additive="base">
                                        <p:cTn id="12" dur="500" fill="hold"/>
                                        <p:tgtEl>
                                          <p:spTgt spid="55302"/>
                                        </p:tgtEl>
                                        <p:attrNameLst>
                                          <p:attrName>ppt_x</p:attrName>
                                        </p:attrNameLst>
                                      </p:cBhvr>
                                      <p:tavLst>
                                        <p:tav tm="0">
                                          <p:val>
                                            <p:strVal val="#ppt_x"/>
                                          </p:val>
                                        </p:tav>
                                        <p:tav tm="100000">
                                          <p:val>
                                            <p:strVal val="#ppt_x"/>
                                          </p:val>
                                        </p:tav>
                                      </p:tavLst>
                                    </p:anim>
                                    <p:anim calcmode="lin" valueType="num">
                                      <p:cBhvr additive="base">
                                        <p:cTn id="13" dur="500" fill="hold"/>
                                        <p:tgtEl>
                                          <p:spTgt spid="5530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55303"/>
                                        </p:tgtEl>
                                        <p:attrNameLst>
                                          <p:attrName>style.visibility</p:attrName>
                                        </p:attrNameLst>
                                      </p:cBhvr>
                                      <p:to>
                                        <p:strVal val="visible"/>
                                      </p:to>
                                    </p:set>
                                    <p:anim calcmode="lin" valueType="num">
                                      <p:cBhvr additive="base">
                                        <p:cTn id="17" dur="500" fill="hold"/>
                                        <p:tgtEl>
                                          <p:spTgt spid="55303"/>
                                        </p:tgtEl>
                                        <p:attrNameLst>
                                          <p:attrName>ppt_x</p:attrName>
                                        </p:attrNameLst>
                                      </p:cBhvr>
                                      <p:tavLst>
                                        <p:tav tm="0">
                                          <p:val>
                                            <p:strVal val="1+#ppt_w/2"/>
                                          </p:val>
                                        </p:tav>
                                        <p:tav tm="100000">
                                          <p:val>
                                            <p:strVal val="#ppt_x"/>
                                          </p:val>
                                        </p:tav>
                                      </p:tavLst>
                                    </p:anim>
                                    <p:anim calcmode="lin" valueType="num">
                                      <p:cBhvr additive="base">
                                        <p:cTn id="18" dur="500" fill="hold"/>
                                        <p:tgtEl>
                                          <p:spTgt spid="5530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9" fill="hold" nodeType="afterEffect">
                                  <p:stCondLst>
                                    <p:cond delay="0"/>
                                  </p:stCondLst>
                                  <p:childTnLst>
                                    <p:set>
                                      <p:cBhvr>
                                        <p:cTn id="21" dur="1" fill="hold">
                                          <p:stCondLst>
                                            <p:cond delay="0"/>
                                          </p:stCondLst>
                                        </p:cTn>
                                        <p:tgtEl>
                                          <p:spTgt spid="55304"/>
                                        </p:tgtEl>
                                        <p:attrNameLst>
                                          <p:attrName>style.visibility</p:attrName>
                                        </p:attrNameLst>
                                      </p:cBhvr>
                                      <p:to>
                                        <p:strVal val="visible"/>
                                      </p:to>
                                    </p:set>
                                    <p:anim calcmode="lin" valueType="num">
                                      <p:cBhvr additive="base">
                                        <p:cTn id="22" dur="500" fill="hold"/>
                                        <p:tgtEl>
                                          <p:spTgt spid="55304"/>
                                        </p:tgtEl>
                                        <p:attrNameLst>
                                          <p:attrName>ppt_x</p:attrName>
                                        </p:attrNameLst>
                                      </p:cBhvr>
                                      <p:tavLst>
                                        <p:tav tm="0">
                                          <p:val>
                                            <p:strVal val="0-#ppt_w/2"/>
                                          </p:val>
                                        </p:tav>
                                        <p:tav tm="100000">
                                          <p:val>
                                            <p:strVal val="#ppt_x"/>
                                          </p:val>
                                        </p:tav>
                                      </p:tavLst>
                                    </p:anim>
                                    <p:anim calcmode="lin" valueType="num">
                                      <p:cBhvr additive="base">
                                        <p:cTn id="23" dur="500" fill="hold"/>
                                        <p:tgtEl>
                                          <p:spTgt spid="55304"/>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3" fill="hold" nodeType="afterEffect">
                                  <p:stCondLst>
                                    <p:cond delay="0"/>
                                  </p:stCondLst>
                                  <p:childTnLst>
                                    <p:set>
                                      <p:cBhvr>
                                        <p:cTn id="26" dur="1" fill="hold">
                                          <p:stCondLst>
                                            <p:cond delay="0"/>
                                          </p:stCondLst>
                                        </p:cTn>
                                        <p:tgtEl>
                                          <p:spTgt spid="55305"/>
                                        </p:tgtEl>
                                        <p:attrNameLst>
                                          <p:attrName>style.visibility</p:attrName>
                                        </p:attrNameLst>
                                      </p:cBhvr>
                                      <p:to>
                                        <p:strVal val="visible"/>
                                      </p:to>
                                    </p:set>
                                    <p:anim calcmode="lin" valueType="num">
                                      <p:cBhvr additive="base">
                                        <p:cTn id="27" dur="500" fill="hold"/>
                                        <p:tgtEl>
                                          <p:spTgt spid="55305"/>
                                        </p:tgtEl>
                                        <p:attrNameLst>
                                          <p:attrName>ppt_x</p:attrName>
                                        </p:attrNameLst>
                                      </p:cBhvr>
                                      <p:tavLst>
                                        <p:tav tm="0">
                                          <p:val>
                                            <p:strVal val="1+#ppt_w/2"/>
                                          </p:val>
                                        </p:tav>
                                        <p:tav tm="100000">
                                          <p:val>
                                            <p:strVal val="#ppt_x"/>
                                          </p:val>
                                        </p:tav>
                                      </p:tavLst>
                                    </p:anim>
                                    <p:anim calcmode="lin" valueType="num">
                                      <p:cBhvr additive="base">
                                        <p:cTn id="28" dur="500" fill="hold"/>
                                        <p:tgtEl>
                                          <p:spTgt spid="55305"/>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nodeType="afterEffect">
                                  <p:stCondLst>
                                    <p:cond delay="0"/>
                                  </p:stCondLst>
                                  <p:childTnLst>
                                    <p:set>
                                      <p:cBhvr>
                                        <p:cTn id="31" dur="1" fill="hold">
                                          <p:stCondLst>
                                            <p:cond delay="0"/>
                                          </p:stCondLst>
                                        </p:cTn>
                                        <p:tgtEl>
                                          <p:spTgt spid="55306"/>
                                        </p:tgtEl>
                                        <p:attrNameLst>
                                          <p:attrName>style.visibility</p:attrName>
                                        </p:attrNameLst>
                                      </p:cBhvr>
                                      <p:to>
                                        <p:strVal val="visible"/>
                                      </p:to>
                                    </p:set>
                                    <p:anim calcmode="lin" valueType="num">
                                      <p:cBhvr additive="base">
                                        <p:cTn id="32" dur="500" fill="hold"/>
                                        <p:tgtEl>
                                          <p:spTgt spid="55306"/>
                                        </p:tgtEl>
                                        <p:attrNameLst>
                                          <p:attrName>ppt_x</p:attrName>
                                        </p:attrNameLst>
                                      </p:cBhvr>
                                      <p:tavLst>
                                        <p:tav tm="0">
                                          <p:val>
                                            <p:strVal val="#ppt_x"/>
                                          </p:val>
                                        </p:tav>
                                        <p:tav tm="100000">
                                          <p:val>
                                            <p:strVal val="#ppt_x"/>
                                          </p:val>
                                        </p:tav>
                                      </p:tavLst>
                                    </p:anim>
                                    <p:anim calcmode="lin" valueType="num">
                                      <p:cBhvr additive="base">
                                        <p:cTn id="33" dur="500" fill="hold"/>
                                        <p:tgtEl>
                                          <p:spTgt spid="5530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5400" b="1" smtClean="0">
                <a:solidFill>
                  <a:srgbClr val="0000FF"/>
                </a:solidFill>
              </a:rPr>
              <a:t>Trials</a:t>
            </a:r>
          </a:p>
        </p:txBody>
      </p:sp>
      <p:sp>
        <p:nvSpPr>
          <p:cNvPr id="23555" name="Rectangle 3"/>
          <p:cNvSpPr>
            <a:spLocks noGrp="1" noChangeArrowheads="1"/>
          </p:cNvSpPr>
          <p:nvPr>
            <p:ph type="body" idx="1"/>
          </p:nvPr>
        </p:nvSpPr>
        <p:spPr>
          <a:xfrm>
            <a:off x="2362200" y="2209800"/>
            <a:ext cx="6781800" cy="3962400"/>
          </a:xfrm>
        </p:spPr>
        <p:txBody>
          <a:bodyPr/>
          <a:lstStyle/>
          <a:p>
            <a:pPr eaLnBrk="1" hangingPunct="1"/>
            <a:r>
              <a:rPr lang="en-US" smtClean="0"/>
              <a:t>Vols. 1-6:  Comprehensive articles discussing every phase of trial preparation</a:t>
            </a:r>
          </a:p>
          <a:p>
            <a:pPr eaLnBrk="1" hangingPunct="1"/>
            <a:r>
              <a:rPr lang="en-US" smtClean="0"/>
              <a:t>Volumes 7 </a:t>
            </a:r>
            <a:r>
              <a:rPr lang="en-US" smtClean="0">
                <a:sym typeface="Wingdings" pitchFamily="2" charset="2"/>
              </a:rPr>
              <a:t></a:t>
            </a:r>
            <a:r>
              <a:rPr lang="en-US" smtClean="0"/>
              <a:t> Model Trials</a:t>
            </a:r>
          </a:p>
          <a:p>
            <a:pPr eaLnBrk="1" hangingPunct="1"/>
            <a:r>
              <a:rPr lang="en-US" smtClean="0"/>
              <a:t>Supplemented by forms, checklists charts, diagrams and photographs of evidence</a:t>
            </a:r>
          </a:p>
        </p:txBody>
      </p:sp>
      <p:pic>
        <p:nvPicPr>
          <p:cNvPr id="11268" name="Picture 4" descr="Trials"/>
          <p:cNvPicPr>
            <a:picLocks noChangeAspect="1" noChangeArrowheads="1"/>
          </p:cNvPicPr>
          <p:nvPr/>
        </p:nvPicPr>
        <p:blipFill>
          <a:blip r:embed="rId3" cstate="print"/>
          <a:srcRect/>
          <a:stretch>
            <a:fillRect/>
          </a:stretch>
        </p:blipFill>
        <p:spPr bwMode="auto">
          <a:xfrm>
            <a:off x="1524000" y="2286000"/>
            <a:ext cx="782638" cy="3886200"/>
          </a:xfrm>
          <a:prstGeom prst="rect">
            <a:avLst/>
          </a:prstGeom>
          <a:noFill/>
          <a:ln w="9525">
            <a:noFill/>
            <a:miter lim="800000"/>
            <a:headEnd/>
            <a:tailEnd/>
          </a:ln>
        </p:spPr>
      </p:pic>
      <p:grpSp>
        <p:nvGrpSpPr>
          <p:cNvPr id="9" name="Group 8"/>
          <p:cNvGrpSpPr/>
          <p:nvPr/>
        </p:nvGrpSpPr>
        <p:grpSpPr>
          <a:xfrm>
            <a:off x="0" y="0"/>
            <a:ext cx="1524000" cy="6858001"/>
            <a:chOff x="0" y="0"/>
            <a:chExt cx="1524000" cy="6858001"/>
          </a:xfrm>
        </p:grpSpPr>
        <p:pic>
          <p:nvPicPr>
            <p:cNvPr id="10" name="Picture 26" descr="LawLogo_3_gold"/>
            <p:cNvPicPr>
              <a:picLocks noChangeAspect="1" noChangeArrowheads="1"/>
            </p:cNvPicPr>
            <p:nvPr/>
          </p:nvPicPr>
          <p:blipFill>
            <a:blip r:embed="rId4" cstate="print"/>
            <a:srcRect/>
            <a:stretch>
              <a:fillRect/>
            </a:stretch>
          </p:blipFill>
          <p:spPr bwMode="auto">
            <a:xfrm>
              <a:off x="76200" y="0"/>
              <a:ext cx="1340827" cy="914400"/>
            </a:xfrm>
            <a:prstGeom prst="rect">
              <a:avLst/>
            </a:prstGeom>
            <a:noFill/>
            <a:ln w="9525">
              <a:noFill/>
              <a:miter lim="800000"/>
              <a:headEnd/>
              <a:tailEnd/>
            </a:ln>
          </p:spPr>
        </p:pic>
        <p:pic>
          <p:nvPicPr>
            <p:cNvPr id="11" name="Picture 17" descr="http://taft.law.uc.edu/CCL/Images/uclawtag.gif"/>
            <p:cNvPicPr>
              <a:picLocks noChangeAspect="1" noChangeArrowheads="1"/>
            </p:cNvPicPr>
            <p:nvPr/>
          </p:nvPicPr>
          <p:blipFill>
            <a:blip r:embed="rId5" cstate="print"/>
            <a:srcRect/>
            <a:stretch>
              <a:fillRect/>
            </a:stretch>
          </p:blipFill>
          <p:spPr bwMode="auto">
            <a:xfrm>
              <a:off x="0" y="5562601"/>
              <a:ext cx="1524000" cy="1295400"/>
            </a:xfrm>
            <a:prstGeom prst="rect">
              <a:avLst/>
            </a:prstGeom>
            <a:noFill/>
          </p:spPr>
        </p:pic>
        <p:grpSp>
          <p:nvGrpSpPr>
            <p:cNvPr id="12" name="Group 13"/>
            <p:cNvGrpSpPr/>
            <p:nvPr/>
          </p:nvGrpSpPr>
          <p:grpSpPr>
            <a:xfrm>
              <a:off x="0" y="990600"/>
              <a:ext cx="1447800" cy="4648200"/>
              <a:chOff x="0" y="990600"/>
              <a:chExt cx="1447800" cy="4495800"/>
            </a:xfrm>
          </p:grpSpPr>
          <p:sp>
            <p:nvSpPr>
              <p:cNvPr id="13"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4"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ppt_w</p:attrName>
                                        </p:attrNameLst>
                                      </p:cBhvr>
                                      <p:tavLst>
                                        <p:tav tm="0">
                                          <p:val>
                                            <p:fltVal val="0"/>
                                          </p:val>
                                        </p:tav>
                                        <p:tav tm="100000">
                                          <p:val>
                                            <p:strVal val="#ppt_w"/>
                                          </p:val>
                                        </p:tav>
                                      </p:tavLst>
                                    </p:anim>
                                    <p:anim calcmode="lin" valueType="num">
                                      <p:cBhvr>
                                        <p:cTn id="8" dur="1000" fill="hold"/>
                                        <p:tgtEl>
                                          <p:spTgt spid="11268"/>
                                        </p:tgtEl>
                                        <p:attrNameLst>
                                          <p:attrName>ppt_h</p:attrName>
                                        </p:attrNameLst>
                                      </p:cBhvr>
                                      <p:tavLst>
                                        <p:tav tm="0">
                                          <p:val>
                                            <p:fltVal val="0"/>
                                          </p:val>
                                        </p:tav>
                                        <p:tav tm="100000">
                                          <p:val>
                                            <p:strVal val="#ppt_h"/>
                                          </p:val>
                                        </p:tav>
                                      </p:tavLst>
                                    </p:anim>
                                    <p:anim calcmode="lin" valueType="num">
                                      <p:cBhvr>
                                        <p:cTn id="9" dur="1000" fill="hold"/>
                                        <p:tgtEl>
                                          <p:spTgt spid="1126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r>
              <a:rPr lang="en-US" dirty="0" smtClean="0"/>
              <a:t>5 Am. </a:t>
            </a:r>
            <a:r>
              <a:rPr lang="en-US" dirty="0" err="1" smtClean="0"/>
              <a:t>Jur</a:t>
            </a:r>
            <a:r>
              <a:rPr lang="en-US" dirty="0" smtClean="0"/>
              <a:t>. Trials 89</a:t>
            </a:r>
            <a:endParaRPr lang="en-US" sz="2000" dirty="0" smtClean="0"/>
          </a:p>
          <a:p>
            <a:pPr algn="ctr"/>
            <a:r>
              <a:rPr lang="en-US" sz="2000" b="1" dirty="0" smtClean="0"/>
              <a:t>The Trial Brief</a:t>
            </a:r>
            <a:br>
              <a:rPr lang="en-US" sz="2000" b="1" dirty="0" smtClean="0"/>
            </a:br>
            <a:r>
              <a:rPr lang="en-US" sz="2000" dirty="0" smtClean="0"/>
              <a:t>William L. Shumate</a:t>
            </a:r>
            <a:br>
              <a:rPr lang="en-US" sz="2000" dirty="0" smtClean="0"/>
            </a:br>
            <a:r>
              <a:rPr lang="en-US" sz="2000" b="1" dirty="0" smtClean="0"/>
              <a:t>ARTICLE OUTLINE</a:t>
            </a:r>
            <a:br>
              <a:rPr lang="en-US" sz="2000" b="1" dirty="0" smtClean="0"/>
            </a:br>
            <a:r>
              <a:rPr lang="en-US" sz="2000" dirty="0" smtClean="0"/>
              <a:t/>
            </a:r>
            <a:br>
              <a:rPr lang="en-US" sz="2000" dirty="0" smtClean="0"/>
            </a:br>
            <a:r>
              <a:rPr lang="en-US" sz="2000" dirty="0" smtClean="0"/>
              <a:t>I Preliminary Considerations</a:t>
            </a:r>
            <a:br>
              <a:rPr lang="en-US" sz="2000" dirty="0" smtClean="0"/>
            </a:br>
            <a:r>
              <a:rPr lang="en-US" sz="2000" dirty="0" smtClean="0"/>
              <a:t>II Constructing the Trial Brief</a:t>
            </a:r>
            <a:br>
              <a:rPr lang="en-US" sz="2000" dirty="0" smtClean="0"/>
            </a:br>
            <a:r>
              <a:rPr lang="en-US" sz="2000" dirty="0" smtClean="0"/>
              <a:t/>
            </a:r>
            <a:br>
              <a:rPr lang="en-US" sz="2000" dirty="0" smtClean="0"/>
            </a:br>
            <a:r>
              <a:rPr lang="en-US" sz="2000" dirty="0" smtClean="0"/>
              <a:t>I Preliminary Considerations § 1 Introduction</a:t>
            </a:r>
          </a:p>
          <a:p>
            <a:pPr algn="ctr"/>
            <a:r>
              <a:rPr lang="en-US" sz="2000" dirty="0" smtClean="0"/>
              <a:t>§ 2 Right of counsel to submit trial brief</a:t>
            </a:r>
          </a:p>
          <a:p>
            <a:pPr algn="ctr"/>
            <a:r>
              <a:rPr lang="en-US" sz="2000" dirty="0" smtClean="0"/>
              <a:t>§ 3 When a trial brief should be submitted</a:t>
            </a:r>
          </a:p>
          <a:p>
            <a:pPr algn="ctr"/>
            <a:r>
              <a:rPr lang="en-US" sz="2000" dirty="0" smtClean="0"/>
              <a:t>§ 4 Service of trial brief on opponent</a:t>
            </a:r>
          </a:p>
          <a:p>
            <a:pPr algn="ctr"/>
            <a:r>
              <a:rPr lang="en-US" sz="2000" dirty="0" smtClean="0"/>
              <a:t>§ 5 Comprehensive, one-point and letter briefs</a:t>
            </a:r>
          </a:p>
          <a:p>
            <a:pPr algn="ctr"/>
            <a:r>
              <a:rPr lang="en-US" sz="2000" dirty="0" smtClean="0"/>
              <a:t>§ 6 Style of brief</a:t>
            </a:r>
          </a:p>
          <a:p>
            <a:pPr algn="ctr"/>
            <a:r>
              <a:rPr lang="en-US" sz="2000" dirty="0" smtClean="0"/>
              <a:t>§ 7 Style of brief—Organizations; citations</a:t>
            </a:r>
          </a:p>
          <a:p>
            <a:pPr algn="ctr"/>
            <a:r>
              <a:rPr lang="en-US" sz="2000" dirty="0" smtClean="0"/>
              <a:t>§ 8 Style of brief—Format</a:t>
            </a:r>
          </a:p>
          <a:p>
            <a:pPr algn="ctr"/>
            <a:endParaRPr lang="en-US" sz="2000" dirty="0" smtClean="0"/>
          </a:p>
          <a:p>
            <a:pPr algn="ctr"/>
            <a:r>
              <a:rPr lang="en-US" sz="2000" dirty="0" smtClean="0"/>
              <a:t>II Constructing the Trial Brief § 9 In general; statement of facts</a:t>
            </a:r>
          </a:p>
          <a:p>
            <a:pPr algn="ctr"/>
            <a:r>
              <a:rPr lang="en-US" sz="2000" dirty="0" smtClean="0"/>
              <a:t>§ 10 Analysis of legal principles</a:t>
            </a:r>
          </a:p>
          <a:p>
            <a:pPr algn="ctr"/>
            <a:r>
              <a:rPr lang="en-US" sz="2000" dirty="0" smtClean="0"/>
              <a:t>§ 11 Treatment of law; statutes</a:t>
            </a:r>
          </a:p>
          <a:p>
            <a:pPr algn="ctr"/>
            <a:r>
              <a:rPr lang="en-US" sz="2000" dirty="0" smtClean="0"/>
              <a:t>§ 12 Treatment of law; statutes—Cases</a:t>
            </a:r>
          </a:p>
          <a:p>
            <a:pPr algn="ctr"/>
            <a:r>
              <a:rPr lang="en-US" sz="2000" dirty="0" smtClean="0"/>
              <a:t>§ 13 Matters to be covered</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1031" name="Picture 4" descr="mike2-5-10.jpg"/>
          <p:cNvPicPr>
            <a:picLocks noChangeAspect="1"/>
          </p:cNvPicPr>
          <p:nvPr/>
        </p:nvPicPr>
        <p:blipFill>
          <a:blip r:embed="rId3" cstate="print"/>
          <a:srcRect/>
          <a:stretch>
            <a:fillRect/>
          </a:stretch>
        </p:blipFill>
        <p:spPr bwMode="auto">
          <a:xfrm>
            <a:off x="2320925" y="0"/>
            <a:ext cx="4502150" cy="6858000"/>
          </a:xfrm>
          <a:prstGeom prst="rect">
            <a:avLst/>
          </a:prstGeom>
          <a:noFill/>
          <a:ln w="9525">
            <a:noFill/>
            <a:miter lim="800000"/>
            <a:headEnd/>
            <a:tailEnd/>
          </a:ln>
        </p:spPr>
      </p:pic>
      <mc:AlternateContent xmlns:mc="http://schemas.openxmlformats.org/markup-compatibility/2006" xmlns:p14="http://schemas.microsoft.com/office/powerpoint/2010/main">
        <mc:Choice Requires="p14">
          <p:contentPart p14:bwMode="auto" r:id="rId4">
            <p14:nvContentPartPr>
              <p14:cNvPr id="1026" name="Ink 2"/>
              <p14:cNvContentPartPr>
                <a14:cpLocks xmlns:a14="http://schemas.microsoft.com/office/drawing/2010/main" noRot="1" noChangeAspect="1" noEditPoints="1" noChangeArrowheads="1" noChangeShapeType="1"/>
              </p14:cNvContentPartPr>
              <p14:nvPr/>
            </p14:nvContentPartPr>
            <p14:xfrm>
              <a:off x="2963863" y="5014913"/>
              <a:ext cx="1922462" cy="28575"/>
            </p14:xfrm>
          </p:contentPart>
        </mc:Choice>
        <mc:Fallback xmlns="">
          <p:pic>
            <p:nvPicPr>
              <p:cNvPr id="1026" name="Ink 2"/>
              <p:cNvPicPr>
                <a:picLocks noRot="1" noChangeAspect="1" noEditPoints="1" noChangeArrowheads="1" noChangeShapeType="1"/>
              </p:cNvPicPr>
              <p:nvPr/>
            </p:nvPicPr>
            <p:blipFill>
              <a:blip r:embed="rId5"/>
              <a:stretch>
                <a:fillRect/>
              </a:stretch>
            </p:blipFill>
            <p:spPr>
              <a:xfrm>
                <a:off x="2948022" y="4951252"/>
                <a:ext cx="1954143" cy="155897"/>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7" name="Ink 3"/>
              <p14:cNvContentPartPr>
                <a14:cpLocks xmlns:a14="http://schemas.microsoft.com/office/drawing/2010/main" noRot="1" noChangeAspect="1" noEditPoints="1" noChangeArrowheads="1" noChangeShapeType="1"/>
              </p14:cNvContentPartPr>
              <p14:nvPr/>
            </p14:nvContentPartPr>
            <p14:xfrm>
              <a:off x="3000375" y="2479675"/>
              <a:ext cx="1450975" cy="14288"/>
            </p14:xfrm>
          </p:contentPart>
        </mc:Choice>
        <mc:Fallback xmlns="">
          <p:pic>
            <p:nvPicPr>
              <p:cNvPr id="1027" name="Ink 3"/>
              <p:cNvPicPr>
                <a:picLocks noRot="1" noChangeAspect="1" noEditPoints="1" noChangeArrowheads="1" noChangeShapeType="1"/>
              </p:cNvPicPr>
              <p:nvPr/>
            </p:nvPicPr>
            <p:blipFill>
              <a:blip r:embed="rId7"/>
              <a:stretch>
                <a:fillRect/>
              </a:stretch>
            </p:blipFill>
            <p:spPr>
              <a:xfrm>
                <a:off x="2984533" y="2414829"/>
                <a:ext cx="1482659" cy="14397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28" name="Ink 4"/>
              <p14:cNvContentPartPr>
                <a14:cpLocks xmlns:a14="http://schemas.microsoft.com/office/drawing/2010/main" noRot="1" noChangeAspect="1" noEditPoints="1" noChangeArrowheads="1" noChangeShapeType="1"/>
              </p14:cNvContentPartPr>
              <p14:nvPr/>
            </p14:nvContentPartPr>
            <p14:xfrm>
              <a:off x="2971800" y="2743200"/>
              <a:ext cx="1971675" cy="7938"/>
            </p14:xfrm>
          </p:contentPart>
        </mc:Choice>
        <mc:Fallback xmlns="">
          <p:pic>
            <p:nvPicPr>
              <p:cNvPr id="1028" name="Ink 4"/>
              <p:cNvPicPr>
                <a:picLocks noRot="1" noChangeAspect="1" noEditPoints="1" noChangeArrowheads="1" noChangeShapeType="1"/>
              </p:cNvPicPr>
              <p:nvPr/>
            </p:nvPicPr>
            <p:blipFill>
              <a:blip r:embed="rId9"/>
              <a:stretch>
                <a:fillRect/>
              </a:stretch>
            </p:blipFill>
            <p:spPr>
              <a:xfrm>
                <a:off x="2955960" y="2718110"/>
                <a:ext cx="2003354" cy="57976"/>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29" name="Ink 5"/>
              <p14:cNvContentPartPr>
                <a14:cpLocks xmlns:a14="http://schemas.microsoft.com/office/drawing/2010/main" noRot="1" noChangeAspect="1" noEditPoints="1" noChangeArrowheads="1" noChangeShapeType="1"/>
              </p14:cNvContentPartPr>
              <p14:nvPr/>
            </p14:nvContentPartPr>
            <p14:xfrm>
              <a:off x="2936875" y="1971675"/>
              <a:ext cx="3171825" cy="7938"/>
            </p14:xfrm>
          </p:contentPart>
        </mc:Choice>
        <mc:Fallback xmlns="">
          <p:pic>
            <p:nvPicPr>
              <p:cNvPr id="1029" name="Ink 5"/>
              <p:cNvPicPr>
                <a:picLocks noRot="1" noChangeAspect="1" noEditPoints="1" noChangeArrowheads="1" noChangeShapeType="1"/>
              </p:cNvPicPr>
              <p:nvPr/>
            </p:nvPicPr>
            <p:blipFill>
              <a:blip r:embed="rId11"/>
              <a:stretch>
                <a:fillRect/>
              </a:stretch>
            </p:blipFill>
            <p:spPr>
              <a:xfrm>
                <a:off x="2921036" y="1907810"/>
                <a:ext cx="3203864" cy="135307"/>
              </a:xfrm>
              <a:prstGeom prst="rect">
                <a:avLst/>
              </a:prstGeom>
            </p:spPr>
          </p:pic>
        </mc:Fallback>
      </mc:AlternateContent>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609600"/>
            <a:ext cx="6629400" cy="1143000"/>
          </a:xfrm>
        </p:spPr>
        <p:txBody>
          <a:bodyPr/>
          <a:lstStyle/>
          <a:p>
            <a:r>
              <a:rPr lang="en-US" sz="4800" b="1">
                <a:solidFill>
                  <a:srgbClr val="0000FF"/>
                </a:solidFill>
              </a:rPr>
              <a:t>Proof of Facts</a:t>
            </a:r>
          </a:p>
        </p:txBody>
      </p:sp>
      <p:sp>
        <p:nvSpPr>
          <p:cNvPr id="10243" name="Rectangle 3"/>
          <p:cNvSpPr>
            <a:spLocks noGrp="1" noChangeArrowheads="1"/>
          </p:cNvSpPr>
          <p:nvPr>
            <p:ph type="body" idx="1"/>
          </p:nvPr>
        </p:nvSpPr>
        <p:spPr>
          <a:xfrm>
            <a:off x="2514600" y="1752600"/>
            <a:ext cx="6324600" cy="4419600"/>
          </a:xfrm>
        </p:spPr>
        <p:txBody>
          <a:bodyPr/>
          <a:lstStyle/>
          <a:p>
            <a:r>
              <a:rPr lang="en-US"/>
              <a:t>Commentary and checklists designed to help in the proof of facts at issue in trial</a:t>
            </a:r>
          </a:p>
          <a:p>
            <a:r>
              <a:rPr lang="en-US"/>
              <a:t>Each article has two parts:</a:t>
            </a:r>
          </a:p>
          <a:p>
            <a:pPr lvl="1"/>
            <a:r>
              <a:rPr lang="en-US"/>
              <a:t>Background article</a:t>
            </a:r>
          </a:p>
          <a:p>
            <a:pPr lvl="1"/>
            <a:r>
              <a:rPr lang="en-US"/>
              <a:t>Checklists of elements of proof and elements of damages</a:t>
            </a:r>
          </a:p>
          <a:p>
            <a:r>
              <a:rPr lang="en-US"/>
              <a:t>AMJUR-POF (</a:t>
            </a:r>
            <a:r>
              <a:rPr lang="en-US" b="1">
                <a:solidFill>
                  <a:srgbClr val="009900"/>
                </a:solidFill>
              </a:rPr>
              <a:t>Print</a:t>
            </a:r>
            <a:r>
              <a:rPr lang="en-US"/>
              <a:t> &amp; </a:t>
            </a:r>
            <a:r>
              <a:rPr lang="en-US">
                <a:solidFill>
                  <a:srgbClr val="0000FF"/>
                </a:solidFill>
              </a:rPr>
              <a:t>WL</a:t>
            </a:r>
            <a:r>
              <a:rPr lang="en-US"/>
              <a:t>)</a:t>
            </a:r>
          </a:p>
        </p:txBody>
      </p:sp>
      <p:pic>
        <p:nvPicPr>
          <p:cNvPr id="10244" name="Picture 4" descr="Proof"/>
          <p:cNvPicPr>
            <a:picLocks noChangeAspect="1" noChangeArrowheads="1"/>
          </p:cNvPicPr>
          <p:nvPr/>
        </p:nvPicPr>
        <p:blipFill>
          <a:blip r:embed="rId3" cstate="print"/>
          <a:srcRect/>
          <a:stretch>
            <a:fillRect/>
          </a:stretch>
        </p:blipFill>
        <p:spPr bwMode="auto">
          <a:xfrm>
            <a:off x="1600200" y="2133600"/>
            <a:ext cx="762000" cy="40386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fill="hold"/>
                                        <p:tgtEl>
                                          <p:spTgt spid="10244"/>
                                        </p:tgtEl>
                                        <p:attrNameLst>
                                          <p:attrName>ppt_w</p:attrName>
                                        </p:attrNameLst>
                                      </p:cBhvr>
                                      <p:tavLst>
                                        <p:tav tm="0">
                                          <p:val>
                                            <p:fltVal val="0"/>
                                          </p:val>
                                        </p:tav>
                                        <p:tav tm="100000">
                                          <p:val>
                                            <p:strVal val="#ppt_w"/>
                                          </p:val>
                                        </p:tav>
                                      </p:tavLst>
                                    </p:anim>
                                    <p:anim calcmode="lin" valueType="num">
                                      <p:cBhvr>
                                        <p:cTn id="8" dur="500" fill="hold"/>
                                        <p:tgtEl>
                                          <p:spTgt spid="102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676400" y="609600"/>
            <a:ext cx="6629400" cy="1143000"/>
          </a:xfrm>
        </p:spPr>
        <p:txBody>
          <a:bodyPr/>
          <a:lstStyle/>
          <a:p>
            <a:r>
              <a:rPr lang="en-US" sz="4000" b="1">
                <a:solidFill>
                  <a:srgbClr val="0000FF"/>
                </a:solidFill>
              </a:rPr>
              <a:t>Causes of Action</a:t>
            </a:r>
            <a:r>
              <a:rPr lang="en-US" sz="4000"/>
              <a:t> </a:t>
            </a:r>
          </a:p>
        </p:txBody>
      </p:sp>
      <p:sp>
        <p:nvSpPr>
          <p:cNvPr id="38915" name="Rectangle 3"/>
          <p:cNvSpPr>
            <a:spLocks noGrp="1" noChangeArrowheads="1"/>
          </p:cNvSpPr>
          <p:nvPr>
            <p:ph type="body" idx="1"/>
          </p:nvPr>
        </p:nvSpPr>
        <p:spPr>
          <a:xfrm>
            <a:off x="2133600" y="2057400"/>
            <a:ext cx="6858000" cy="4203700"/>
          </a:xfrm>
        </p:spPr>
        <p:txBody>
          <a:bodyPr/>
          <a:lstStyle/>
          <a:p>
            <a:pPr>
              <a:lnSpc>
                <a:spcPct val="90000"/>
              </a:lnSpc>
            </a:pPr>
            <a:r>
              <a:rPr lang="en-US"/>
              <a:t>Concise articles on every possible cause of action</a:t>
            </a:r>
          </a:p>
          <a:p>
            <a:pPr>
              <a:lnSpc>
                <a:spcPct val="90000"/>
              </a:lnSpc>
            </a:pPr>
            <a:r>
              <a:rPr lang="en-US"/>
              <a:t>Focus on elements that must be </a:t>
            </a:r>
            <a:r>
              <a:rPr lang="en-US">
                <a:solidFill>
                  <a:schemeClr val="tx2"/>
                </a:solidFill>
              </a:rPr>
              <a:t>alleged</a:t>
            </a:r>
            <a:r>
              <a:rPr lang="en-US"/>
              <a:t> to defeat summary judgment and </a:t>
            </a:r>
            <a:r>
              <a:rPr lang="en-US">
                <a:solidFill>
                  <a:schemeClr val="tx2"/>
                </a:solidFill>
              </a:rPr>
              <a:t>proved</a:t>
            </a:r>
            <a:r>
              <a:rPr lang="en-US"/>
              <a:t> to win at trial </a:t>
            </a:r>
          </a:p>
          <a:p>
            <a:pPr>
              <a:lnSpc>
                <a:spcPct val="90000"/>
              </a:lnSpc>
            </a:pPr>
            <a:r>
              <a:rPr lang="en-US"/>
              <a:t>Case annotations from 50 states</a:t>
            </a:r>
          </a:p>
          <a:p>
            <a:pPr>
              <a:lnSpc>
                <a:spcPct val="90000"/>
              </a:lnSpc>
            </a:pPr>
            <a:r>
              <a:rPr lang="en-US"/>
              <a:t>COA (</a:t>
            </a:r>
            <a:r>
              <a:rPr lang="en-US" b="1">
                <a:solidFill>
                  <a:srgbClr val="009900"/>
                </a:solidFill>
              </a:rPr>
              <a:t>Print</a:t>
            </a:r>
            <a:r>
              <a:rPr lang="en-US"/>
              <a:t> &amp; </a:t>
            </a:r>
            <a:r>
              <a:rPr lang="en-US">
                <a:solidFill>
                  <a:srgbClr val="0000FF"/>
                </a:solidFill>
              </a:rPr>
              <a:t>WL</a:t>
            </a:r>
            <a:r>
              <a:rPr lang="en-US"/>
              <a:t>)</a:t>
            </a:r>
          </a:p>
        </p:txBody>
      </p:sp>
      <p:pic>
        <p:nvPicPr>
          <p:cNvPr id="38916" name="Picture 4" descr="Coa"/>
          <p:cNvPicPr>
            <a:picLocks noChangeAspect="1" noChangeArrowheads="1"/>
          </p:cNvPicPr>
          <p:nvPr/>
        </p:nvPicPr>
        <p:blipFill>
          <a:blip r:embed="rId3" cstate="print"/>
          <a:srcRect/>
          <a:stretch>
            <a:fillRect/>
          </a:stretch>
        </p:blipFill>
        <p:spPr bwMode="auto">
          <a:xfrm>
            <a:off x="1066800" y="1905000"/>
            <a:ext cx="914400" cy="42672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p:cTn id="7" dur="1000" fill="hold"/>
                                        <p:tgtEl>
                                          <p:spTgt spid="38916"/>
                                        </p:tgtEl>
                                        <p:attrNameLst>
                                          <p:attrName>ppt_w</p:attrName>
                                        </p:attrNameLst>
                                      </p:cBhvr>
                                      <p:tavLst>
                                        <p:tav tm="0">
                                          <p:val>
                                            <p:fltVal val="0"/>
                                          </p:val>
                                        </p:tav>
                                        <p:tav tm="100000">
                                          <p:val>
                                            <p:strVal val="#ppt_w"/>
                                          </p:val>
                                        </p:tav>
                                      </p:tavLst>
                                    </p:anim>
                                    <p:anim calcmode="lin" valueType="num">
                                      <p:cBhvr>
                                        <p:cTn id="8" dur="1000" fill="hold"/>
                                        <p:tgtEl>
                                          <p:spTgt spid="38916"/>
                                        </p:tgtEl>
                                        <p:attrNameLst>
                                          <p:attrName>ppt_h</p:attrName>
                                        </p:attrNameLst>
                                      </p:cBhvr>
                                      <p:tavLst>
                                        <p:tav tm="0">
                                          <p:val>
                                            <p:fltVal val="0"/>
                                          </p:val>
                                        </p:tav>
                                        <p:tav tm="100000">
                                          <p:val>
                                            <p:strVal val="#ppt_h"/>
                                          </p:val>
                                        </p:tav>
                                      </p:tavLst>
                                    </p:anim>
                                    <p:anim calcmode="lin" valueType="num">
                                      <p:cBhvr>
                                        <p:cTn id="9" dur="1000" fill="hold"/>
                                        <p:tgtEl>
                                          <p:spTgt spid="3891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5800"/>
            <a:ext cx="8458200" cy="1384995"/>
          </a:xfrm>
          <a:prstGeom prst="rect">
            <a:avLst/>
          </a:prstGeom>
          <a:noFill/>
        </p:spPr>
        <p:txBody>
          <a:bodyPr wrap="square" rtlCol="0">
            <a:spAutoFit/>
          </a:bodyPr>
          <a:lstStyle/>
          <a:p>
            <a:r>
              <a:rPr lang="en-US" sz="6000" dirty="0" smtClean="0"/>
              <a:t>1</a:t>
            </a:r>
            <a:r>
              <a:rPr lang="en-US" sz="6000" baseline="30000" dirty="0" smtClean="0"/>
              <a:t>st</a:t>
            </a:r>
            <a:r>
              <a:rPr lang="en-US" sz="6000" dirty="0" smtClean="0"/>
              <a:t> Rule of Legal Research</a:t>
            </a:r>
          </a:p>
          <a:p>
            <a:endParaRPr lang="en-US" dirty="0"/>
          </a:p>
        </p:txBody>
      </p:sp>
      <p:grpSp>
        <p:nvGrpSpPr>
          <p:cNvPr id="2" name="Group 1"/>
          <p:cNvGrpSpPr/>
          <p:nvPr/>
        </p:nvGrpSpPr>
        <p:grpSpPr>
          <a:xfrm>
            <a:off x="381000" y="3124200"/>
            <a:ext cx="6946900" cy="1614487"/>
            <a:chOff x="381000" y="3124200"/>
            <a:chExt cx="6946900" cy="1614487"/>
          </a:xfrm>
        </p:grpSpPr>
        <p:sp>
          <p:nvSpPr>
            <p:cNvPr id="5" name="Rectangle 4"/>
            <p:cNvSpPr/>
            <p:nvPr/>
          </p:nvSpPr>
          <p:spPr>
            <a:xfrm>
              <a:off x="381000" y="3124200"/>
              <a:ext cx="5562600"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Ask for </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3" descr="C:\Documents and Settings\mwhitema\Local Settings\Temporary Internet Files\Content.IE5\S4HTNS30\MCj04298750000[1].wmf"/>
            <p:cNvPicPr>
              <a:picLocks noChangeAspect="1" noChangeArrowheads="1"/>
            </p:cNvPicPr>
            <p:nvPr/>
          </p:nvPicPr>
          <p:blipFill>
            <a:blip r:embed="rId3" cstate="print"/>
            <a:srcRect/>
            <a:stretch>
              <a:fillRect/>
            </a:stretch>
          </p:blipFill>
          <p:spPr bwMode="auto">
            <a:xfrm>
              <a:off x="5486400" y="3490912"/>
              <a:ext cx="1841500" cy="1247775"/>
            </a:xfrm>
            <a:prstGeom prst="rect">
              <a:avLst/>
            </a:prstGeom>
            <a:noFill/>
          </p:spPr>
        </p:pic>
      </p:grpSp>
    </p:spTree>
    <p:custDataLst>
      <p:tags r:id="rId1"/>
    </p:custDataLst>
    <p:extLst>
      <p:ext uri="{BB962C8B-B14F-4D97-AF65-F5344CB8AC3E}">
        <p14:creationId xmlns:p14="http://schemas.microsoft.com/office/powerpoint/2010/main" val="12005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1143000" y="228600"/>
            <a:ext cx="6629400" cy="1143000"/>
          </a:xfrm>
        </p:spPr>
        <p:txBody>
          <a:bodyPr/>
          <a:lstStyle/>
          <a:p>
            <a:pPr eaLnBrk="1" hangingPunct="1"/>
            <a:r>
              <a:rPr lang="en-US" b="1" smtClean="0">
                <a:solidFill>
                  <a:srgbClr val="0000FF"/>
                </a:solidFill>
              </a:rPr>
              <a:t>Ohio Practice</a:t>
            </a:r>
          </a:p>
        </p:txBody>
      </p:sp>
      <p:sp>
        <p:nvSpPr>
          <p:cNvPr id="26627" name="Rectangle 4"/>
          <p:cNvSpPr>
            <a:spLocks noGrp="1" noChangeArrowheads="1"/>
          </p:cNvSpPr>
          <p:nvPr>
            <p:ph type="body" sz="half" idx="1"/>
          </p:nvPr>
        </p:nvSpPr>
        <p:spPr>
          <a:xfrm>
            <a:off x="1524000" y="1219200"/>
            <a:ext cx="6553200" cy="3810000"/>
          </a:xfrm>
        </p:spPr>
        <p:txBody>
          <a:bodyPr/>
          <a:lstStyle/>
          <a:p>
            <a:pPr eaLnBrk="1" hangingPunct="1"/>
            <a:r>
              <a:rPr lang="en-US" sz="4400" smtClean="0"/>
              <a:t>Ohio Practice Library</a:t>
            </a:r>
          </a:p>
          <a:p>
            <a:pPr lvl="1" eaLnBrk="1" hangingPunct="1"/>
            <a:r>
              <a:rPr lang="en-US" sz="4400" smtClean="0"/>
              <a:t>Civil Practice</a:t>
            </a:r>
          </a:p>
          <a:p>
            <a:pPr lvl="1" eaLnBrk="1" hangingPunct="1"/>
            <a:r>
              <a:rPr lang="en-US" sz="4400" smtClean="0"/>
              <a:t>Criminal Law</a:t>
            </a:r>
          </a:p>
          <a:p>
            <a:pPr lvl="1" eaLnBrk="1" hangingPunct="1"/>
            <a:r>
              <a:rPr lang="en-US" sz="4400" smtClean="0"/>
              <a:t>Evidence</a:t>
            </a:r>
          </a:p>
          <a:p>
            <a:pPr lvl="1" eaLnBrk="1" hangingPunct="1"/>
            <a:r>
              <a:rPr lang="en-US" sz="4400" smtClean="0"/>
              <a:t>Probate</a:t>
            </a:r>
          </a:p>
          <a:p>
            <a:pPr lvl="1" eaLnBrk="1" hangingPunct="1"/>
            <a:r>
              <a:rPr lang="en-US" sz="4400" smtClean="0"/>
              <a:t>Available </a:t>
            </a:r>
            <a:r>
              <a:rPr lang="en-US" sz="4400" smtClean="0">
                <a:solidFill>
                  <a:srgbClr val="009900"/>
                </a:solidFill>
              </a:rPr>
              <a:t>Print</a:t>
            </a:r>
            <a:r>
              <a:rPr lang="en-US" sz="4400" smtClean="0"/>
              <a:t> and </a:t>
            </a:r>
            <a:r>
              <a:rPr lang="en-US" sz="4400" smtClean="0">
                <a:solidFill>
                  <a:srgbClr val="0000FF"/>
                </a:solidFill>
              </a:rPr>
              <a:t>WL</a:t>
            </a:r>
          </a:p>
        </p:txBody>
      </p:sp>
      <p:pic>
        <p:nvPicPr>
          <p:cNvPr id="26628" name="Picture 8" descr="Baldwin's Civil Practice (Baldwin's Ohio Practice)"/>
          <p:cNvPicPr>
            <a:picLocks noGrp="1" noChangeAspect="1" noChangeArrowheads="1"/>
          </p:cNvPicPr>
          <p:nvPr>
            <p:ph sz="quarter" idx="2"/>
          </p:nvPr>
        </p:nvPicPr>
        <p:blipFill>
          <a:blip r:embed="rId3" cstate="print"/>
          <a:srcRect/>
          <a:stretch>
            <a:fillRect/>
          </a:stretch>
        </p:blipFill>
        <p:spPr>
          <a:xfrm>
            <a:off x="7250113" y="4648200"/>
            <a:ext cx="1893887" cy="2209800"/>
          </a:xfrm>
          <a:noFill/>
        </p:spPr>
      </p:pic>
      <p:pic>
        <p:nvPicPr>
          <p:cNvPr id="26629" name="Picture 11" descr="Criminal Law 2003 ed. (Baldwin's Ohio Practice)"/>
          <p:cNvPicPr>
            <a:picLocks noGrp="1" noChangeAspect="1" noChangeArrowheads="1"/>
          </p:cNvPicPr>
          <p:nvPr>
            <p:ph sz="quarter" idx="3"/>
          </p:nvPr>
        </p:nvPicPr>
        <p:blipFill>
          <a:blip r:embed="rId4" cstate="print"/>
          <a:srcRect/>
          <a:stretch>
            <a:fillRect/>
          </a:stretch>
        </p:blipFill>
        <p:spPr>
          <a:xfrm>
            <a:off x="6172200" y="2286000"/>
            <a:ext cx="1828800" cy="2133600"/>
          </a:xfrm>
          <a:noFill/>
        </p:spPr>
      </p:pic>
      <p:grpSp>
        <p:nvGrpSpPr>
          <p:cNvPr id="10" name="Group 9"/>
          <p:cNvGrpSpPr/>
          <p:nvPr/>
        </p:nvGrpSpPr>
        <p:grpSpPr>
          <a:xfrm>
            <a:off x="0" y="0"/>
            <a:ext cx="1524000" cy="6858001"/>
            <a:chOff x="0" y="0"/>
            <a:chExt cx="1524000" cy="6858001"/>
          </a:xfrm>
        </p:grpSpPr>
        <p:pic>
          <p:nvPicPr>
            <p:cNvPr id="11" name="Picture 26" descr="LawLogo_3_gold"/>
            <p:cNvPicPr>
              <a:picLocks noChangeAspect="1" noChangeArrowheads="1"/>
            </p:cNvPicPr>
            <p:nvPr/>
          </p:nvPicPr>
          <p:blipFill>
            <a:blip r:embed="rId5" cstate="print"/>
            <a:srcRect/>
            <a:stretch>
              <a:fillRect/>
            </a:stretch>
          </p:blipFill>
          <p:spPr bwMode="auto">
            <a:xfrm>
              <a:off x="76200" y="0"/>
              <a:ext cx="1340827" cy="914400"/>
            </a:xfrm>
            <a:prstGeom prst="rect">
              <a:avLst/>
            </a:prstGeom>
            <a:noFill/>
            <a:ln w="9525">
              <a:noFill/>
              <a:miter lim="800000"/>
              <a:headEnd/>
              <a:tailEnd/>
            </a:ln>
          </p:spPr>
        </p:pic>
        <p:pic>
          <p:nvPicPr>
            <p:cNvPr id="12" name="Picture 17" descr="http://taft.law.uc.edu/CCL/Images/uclawtag.gif"/>
            <p:cNvPicPr>
              <a:picLocks noChangeAspect="1" noChangeArrowheads="1"/>
            </p:cNvPicPr>
            <p:nvPr/>
          </p:nvPicPr>
          <p:blipFill>
            <a:blip r:embed="rId6" cstate="print"/>
            <a:srcRect/>
            <a:stretch>
              <a:fillRect/>
            </a:stretch>
          </p:blipFill>
          <p:spPr bwMode="auto">
            <a:xfrm>
              <a:off x="0" y="5562601"/>
              <a:ext cx="1524000" cy="1295400"/>
            </a:xfrm>
            <a:prstGeom prst="rect">
              <a:avLst/>
            </a:prstGeom>
            <a:noFill/>
          </p:spPr>
        </p:pic>
        <p:grpSp>
          <p:nvGrpSpPr>
            <p:cNvPr id="13" name="Group 13"/>
            <p:cNvGrpSpPr/>
            <p:nvPr/>
          </p:nvGrpSpPr>
          <p:grpSpPr>
            <a:xfrm>
              <a:off x="0" y="990600"/>
              <a:ext cx="1447800" cy="4648200"/>
              <a:chOff x="0" y="990600"/>
              <a:chExt cx="1447800" cy="4495800"/>
            </a:xfrm>
          </p:grpSpPr>
          <p:sp>
            <p:nvSpPr>
              <p:cNvPr id="14"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5"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19200" y="533400"/>
            <a:ext cx="6629400" cy="1143000"/>
          </a:xfrm>
        </p:spPr>
        <p:txBody>
          <a:bodyPr/>
          <a:lstStyle/>
          <a:p>
            <a:pPr eaLnBrk="1" hangingPunct="1"/>
            <a:r>
              <a:rPr lang="en-US" b="1" smtClean="0">
                <a:solidFill>
                  <a:srgbClr val="0000FF"/>
                </a:solidFill>
              </a:rPr>
              <a:t>Specific Phases of Litigation: Pleadings</a:t>
            </a:r>
          </a:p>
        </p:txBody>
      </p:sp>
      <p:pic>
        <p:nvPicPr>
          <p:cNvPr id="27651" name="Picture 3" descr="a-prep"/>
          <p:cNvPicPr>
            <a:picLocks noChangeAspect="1" noChangeArrowheads="1"/>
          </p:cNvPicPr>
          <p:nvPr/>
        </p:nvPicPr>
        <p:blipFill>
          <a:blip r:embed="rId3" cstate="print"/>
          <a:srcRect/>
          <a:stretch>
            <a:fillRect/>
          </a:stretch>
        </p:blipFill>
        <p:spPr bwMode="auto">
          <a:xfrm>
            <a:off x="1524000" y="2438400"/>
            <a:ext cx="838200" cy="3733800"/>
          </a:xfrm>
          <a:prstGeom prst="rect">
            <a:avLst/>
          </a:prstGeom>
          <a:noFill/>
          <a:ln w="9525">
            <a:noFill/>
            <a:miter lim="800000"/>
            <a:headEnd/>
            <a:tailEnd/>
          </a:ln>
        </p:spPr>
      </p:pic>
      <p:pic>
        <p:nvPicPr>
          <p:cNvPr id="27652" name="Picture 4" descr="A-Jury"/>
          <p:cNvPicPr>
            <a:picLocks noChangeAspect="1" noChangeArrowheads="1"/>
          </p:cNvPicPr>
          <p:nvPr/>
        </p:nvPicPr>
        <p:blipFill>
          <a:blip r:embed="rId4" cstate="print"/>
          <a:srcRect/>
          <a:stretch>
            <a:fillRect/>
          </a:stretch>
        </p:blipFill>
        <p:spPr bwMode="auto">
          <a:xfrm>
            <a:off x="2362200" y="2438400"/>
            <a:ext cx="914400" cy="3733800"/>
          </a:xfrm>
          <a:prstGeom prst="rect">
            <a:avLst/>
          </a:prstGeom>
          <a:noFill/>
          <a:ln w="9525">
            <a:noFill/>
            <a:miter lim="800000"/>
            <a:headEnd/>
            <a:tailEnd/>
          </a:ln>
        </p:spPr>
      </p:pic>
      <p:sp>
        <p:nvSpPr>
          <p:cNvPr id="27653" name="Text Box 14"/>
          <p:cNvSpPr txBox="1">
            <a:spLocks noChangeArrowheads="1"/>
          </p:cNvSpPr>
          <p:nvPr/>
        </p:nvSpPr>
        <p:spPr bwMode="auto">
          <a:xfrm>
            <a:off x="3810000" y="2895600"/>
            <a:ext cx="4343400" cy="457200"/>
          </a:xfrm>
          <a:prstGeom prst="rect">
            <a:avLst/>
          </a:prstGeom>
          <a:noFill/>
          <a:ln w="12700">
            <a:noFill/>
            <a:miter lim="800000"/>
            <a:headEnd type="none" w="sm" len="sm"/>
            <a:tailEnd type="none" w="sm" len="sm"/>
          </a:ln>
        </p:spPr>
        <p:txBody>
          <a:bodyPr>
            <a:spAutoFit/>
          </a:bodyPr>
          <a:lstStyle/>
          <a:p>
            <a:pPr>
              <a:spcBef>
                <a:spcPct val="50000"/>
              </a:spcBef>
            </a:pPr>
            <a:endParaRPr lang="en-US"/>
          </a:p>
        </p:txBody>
      </p:sp>
      <p:pic>
        <p:nvPicPr>
          <p:cNvPr id="27654" name="Picture 16" descr="sleezcar"/>
          <p:cNvPicPr>
            <a:picLocks noChangeAspect="1" noChangeArrowheads="1"/>
          </p:cNvPicPr>
          <p:nvPr/>
        </p:nvPicPr>
        <p:blipFill>
          <a:blip r:embed="rId5" cstate="print"/>
          <a:srcRect/>
          <a:stretch>
            <a:fillRect/>
          </a:stretch>
        </p:blipFill>
        <p:spPr bwMode="auto">
          <a:xfrm>
            <a:off x="3352800" y="1905000"/>
            <a:ext cx="4572000" cy="4267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609600"/>
            <a:ext cx="6629400" cy="1143000"/>
          </a:xfrm>
        </p:spPr>
        <p:txBody>
          <a:bodyPr/>
          <a:lstStyle/>
          <a:p>
            <a:pPr eaLnBrk="1" hangingPunct="1"/>
            <a:r>
              <a:rPr lang="en-US" b="1" smtClean="0">
                <a:solidFill>
                  <a:srgbClr val="0000FF"/>
                </a:solidFill>
              </a:rPr>
              <a:t>Am Jur Pleading and Practice</a:t>
            </a:r>
          </a:p>
        </p:txBody>
      </p:sp>
      <p:sp>
        <p:nvSpPr>
          <p:cNvPr id="28675" name="Rectangle 3"/>
          <p:cNvSpPr>
            <a:spLocks noGrp="1" noChangeArrowheads="1"/>
          </p:cNvSpPr>
          <p:nvPr>
            <p:ph type="body" idx="1"/>
          </p:nvPr>
        </p:nvSpPr>
        <p:spPr>
          <a:xfrm>
            <a:off x="2590800" y="2133600"/>
            <a:ext cx="6553200" cy="4038600"/>
          </a:xfrm>
        </p:spPr>
        <p:txBody>
          <a:bodyPr/>
          <a:lstStyle/>
          <a:p>
            <a:pPr eaLnBrk="1" hangingPunct="1">
              <a:lnSpc>
                <a:spcPct val="90000"/>
              </a:lnSpc>
            </a:pPr>
            <a:r>
              <a:rPr lang="en-US" smtClean="0"/>
              <a:t>36 volumes of sample court documents and checklists covering all phases of trial, post-litigation</a:t>
            </a:r>
          </a:p>
          <a:p>
            <a:pPr eaLnBrk="1" hangingPunct="1">
              <a:lnSpc>
                <a:spcPct val="90000"/>
              </a:lnSpc>
            </a:pPr>
            <a:r>
              <a:rPr lang="en-US" smtClean="0"/>
              <a:t>drawn from court records and files of expert practitioners</a:t>
            </a:r>
          </a:p>
          <a:p>
            <a:pPr eaLnBrk="1" hangingPunct="1">
              <a:lnSpc>
                <a:spcPct val="90000"/>
              </a:lnSpc>
            </a:pPr>
            <a:r>
              <a:rPr lang="en-US" smtClean="0"/>
              <a:t>Print</a:t>
            </a:r>
          </a:p>
          <a:p>
            <a:pPr eaLnBrk="1" hangingPunct="1">
              <a:lnSpc>
                <a:spcPct val="90000"/>
              </a:lnSpc>
            </a:pPr>
            <a:r>
              <a:rPr lang="en-US" smtClean="0"/>
              <a:t>AMJUR-PP (</a:t>
            </a:r>
            <a:r>
              <a:rPr lang="en-US" smtClean="0">
                <a:solidFill>
                  <a:srgbClr val="009900"/>
                </a:solidFill>
              </a:rPr>
              <a:t>P</a:t>
            </a:r>
            <a:r>
              <a:rPr lang="en-US" smtClean="0"/>
              <a:t> &amp; </a:t>
            </a:r>
            <a:r>
              <a:rPr lang="en-US" smtClean="0">
                <a:solidFill>
                  <a:srgbClr val="0000FF"/>
                </a:solidFill>
              </a:rPr>
              <a:t>WL</a:t>
            </a:r>
            <a:r>
              <a:rPr lang="en-US" smtClean="0"/>
              <a:t>)</a:t>
            </a:r>
          </a:p>
        </p:txBody>
      </p:sp>
      <p:pic>
        <p:nvPicPr>
          <p:cNvPr id="28676" name="Picture 5" descr="P&amp;P"/>
          <p:cNvPicPr>
            <a:picLocks noChangeAspect="1" noChangeArrowheads="1"/>
          </p:cNvPicPr>
          <p:nvPr/>
        </p:nvPicPr>
        <p:blipFill>
          <a:blip r:embed="rId3" cstate="print"/>
          <a:srcRect/>
          <a:stretch>
            <a:fillRect/>
          </a:stretch>
        </p:blipFill>
        <p:spPr bwMode="auto">
          <a:xfrm>
            <a:off x="1600200" y="2057400"/>
            <a:ext cx="839788" cy="4114800"/>
          </a:xfrm>
          <a:prstGeom prst="rect">
            <a:avLst/>
          </a:prstGeom>
          <a:noFill/>
          <a:ln w="9525">
            <a:noFill/>
            <a:miter lim="800000"/>
            <a:headEnd/>
            <a:tailEnd/>
          </a:ln>
        </p:spPr>
      </p:pic>
      <p:grpSp>
        <p:nvGrpSpPr>
          <p:cNvPr id="9" name="Group 8"/>
          <p:cNvGrpSpPr/>
          <p:nvPr/>
        </p:nvGrpSpPr>
        <p:grpSpPr>
          <a:xfrm>
            <a:off x="0" y="0"/>
            <a:ext cx="1524000" cy="6858001"/>
            <a:chOff x="0" y="0"/>
            <a:chExt cx="1524000" cy="6858001"/>
          </a:xfrm>
        </p:grpSpPr>
        <p:pic>
          <p:nvPicPr>
            <p:cNvPr id="10" name="Picture 26" descr="LawLogo_3_gold"/>
            <p:cNvPicPr>
              <a:picLocks noChangeAspect="1" noChangeArrowheads="1"/>
            </p:cNvPicPr>
            <p:nvPr/>
          </p:nvPicPr>
          <p:blipFill>
            <a:blip r:embed="rId4" cstate="print"/>
            <a:srcRect/>
            <a:stretch>
              <a:fillRect/>
            </a:stretch>
          </p:blipFill>
          <p:spPr bwMode="auto">
            <a:xfrm>
              <a:off x="76200" y="0"/>
              <a:ext cx="1340827" cy="914400"/>
            </a:xfrm>
            <a:prstGeom prst="rect">
              <a:avLst/>
            </a:prstGeom>
            <a:noFill/>
            <a:ln w="9525">
              <a:noFill/>
              <a:miter lim="800000"/>
              <a:headEnd/>
              <a:tailEnd/>
            </a:ln>
          </p:spPr>
        </p:pic>
        <p:pic>
          <p:nvPicPr>
            <p:cNvPr id="11" name="Picture 17" descr="http://taft.law.uc.edu/CCL/Images/uclawtag.gif"/>
            <p:cNvPicPr>
              <a:picLocks noChangeAspect="1" noChangeArrowheads="1"/>
            </p:cNvPicPr>
            <p:nvPr/>
          </p:nvPicPr>
          <p:blipFill>
            <a:blip r:embed="rId5" cstate="print"/>
            <a:srcRect/>
            <a:stretch>
              <a:fillRect/>
            </a:stretch>
          </p:blipFill>
          <p:spPr bwMode="auto">
            <a:xfrm>
              <a:off x="0" y="5562601"/>
              <a:ext cx="1524000" cy="1295400"/>
            </a:xfrm>
            <a:prstGeom prst="rect">
              <a:avLst/>
            </a:prstGeom>
            <a:noFill/>
          </p:spPr>
        </p:pic>
        <p:grpSp>
          <p:nvGrpSpPr>
            <p:cNvPr id="12" name="Group 13"/>
            <p:cNvGrpSpPr/>
            <p:nvPr/>
          </p:nvGrpSpPr>
          <p:grpSpPr>
            <a:xfrm>
              <a:off x="0" y="990600"/>
              <a:ext cx="1447800" cy="4648200"/>
              <a:chOff x="0" y="990600"/>
              <a:chExt cx="1447800" cy="4495800"/>
            </a:xfrm>
          </p:grpSpPr>
          <p:sp>
            <p:nvSpPr>
              <p:cNvPr id="13"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4"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676400" y="228600"/>
            <a:ext cx="6629400" cy="1143000"/>
          </a:xfrm>
        </p:spPr>
        <p:txBody>
          <a:bodyPr/>
          <a:lstStyle/>
          <a:p>
            <a:pPr eaLnBrk="1" hangingPunct="1"/>
            <a:r>
              <a:rPr lang="en-US" b="1" smtClean="0">
                <a:solidFill>
                  <a:schemeClr val="tx1"/>
                </a:solidFill>
              </a:rPr>
              <a:t>Federal Practice Forms</a:t>
            </a:r>
          </a:p>
        </p:txBody>
      </p:sp>
      <p:sp>
        <p:nvSpPr>
          <p:cNvPr id="31747" name="Rectangle 3"/>
          <p:cNvSpPr>
            <a:spLocks noGrp="1" noChangeArrowheads="1"/>
          </p:cNvSpPr>
          <p:nvPr>
            <p:ph type="body" idx="1"/>
          </p:nvPr>
        </p:nvSpPr>
        <p:spPr>
          <a:xfrm>
            <a:off x="1752600" y="1447800"/>
            <a:ext cx="7162800" cy="4267200"/>
          </a:xfrm>
        </p:spPr>
        <p:txBody>
          <a:bodyPr/>
          <a:lstStyle/>
          <a:p>
            <a:pPr eaLnBrk="1" hangingPunct="1">
              <a:lnSpc>
                <a:spcPct val="80000"/>
              </a:lnSpc>
            </a:pPr>
            <a:r>
              <a:rPr lang="en-US" sz="3600" smtClean="0"/>
              <a:t>West’s Federal Forms </a:t>
            </a:r>
          </a:p>
          <a:p>
            <a:pPr lvl="1" eaLnBrk="1" hangingPunct="1">
              <a:lnSpc>
                <a:spcPct val="80000"/>
              </a:lnSpc>
            </a:pPr>
            <a:r>
              <a:rPr lang="en-US" sz="3600" smtClean="0"/>
              <a:t>Print</a:t>
            </a:r>
          </a:p>
          <a:p>
            <a:pPr lvl="1" eaLnBrk="1" hangingPunct="1">
              <a:lnSpc>
                <a:spcPct val="80000"/>
              </a:lnSpc>
            </a:pPr>
            <a:r>
              <a:rPr lang="en-US" sz="3600" smtClean="0">
                <a:solidFill>
                  <a:srgbClr val="0000FF"/>
                </a:solidFill>
              </a:rPr>
              <a:t>WL</a:t>
            </a:r>
          </a:p>
          <a:p>
            <a:pPr eaLnBrk="1" hangingPunct="1">
              <a:lnSpc>
                <a:spcPct val="80000"/>
              </a:lnSpc>
            </a:pPr>
            <a:r>
              <a:rPr lang="en-US" sz="3600" smtClean="0"/>
              <a:t>Federal Procedural Forms</a:t>
            </a:r>
          </a:p>
          <a:p>
            <a:pPr lvl="1" eaLnBrk="1" hangingPunct="1">
              <a:lnSpc>
                <a:spcPct val="80000"/>
              </a:lnSpc>
            </a:pPr>
            <a:r>
              <a:rPr lang="en-US" sz="3600" smtClean="0"/>
              <a:t>Print</a:t>
            </a:r>
          </a:p>
          <a:p>
            <a:pPr lvl="1" eaLnBrk="1" hangingPunct="1">
              <a:lnSpc>
                <a:spcPct val="80000"/>
              </a:lnSpc>
            </a:pPr>
            <a:r>
              <a:rPr lang="en-US" sz="3600" smtClean="0">
                <a:solidFill>
                  <a:srgbClr val="0000FF"/>
                </a:solidFill>
              </a:rPr>
              <a:t>WL</a:t>
            </a:r>
          </a:p>
          <a:p>
            <a:pPr eaLnBrk="1" hangingPunct="1">
              <a:lnSpc>
                <a:spcPct val="80000"/>
              </a:lnSpc>
            </a:pPr>
            <a:r>
              <a:rPr lang="en-US" sz="3600" smtClean="0"/>
              <a:t>Bender’s Federal Practice Forms</a:t>
            </a:r>
          </a:p>
          <a:p>
            <a:pPr lvl="1" eaLnBrk="1" hangingPunct="1">
              <a:lnSpc>
                <a:spcPct val="80000"/>
              </a:lnSpc>
            </a:pPr>
            <a:r>
              <a:rPr lang="en-US" sz="3600" smtClean="0">
                <a:solidFill>
                  <a:srgbClr val="009900"/>
                </a:solidFill>
              </a:rPr>
              <a:t>Print</a:t>
            </a:r>
          </a:p>
          <a:p>
            <a:pPr lvl="1" eaLnBrk="1" hangingPunct="1">
              <a:lnSpc>
                <a:spcPct val="80000"/>
              </a:lnSpc>
            </a:pPr>
            <a:r>
              <a:rPr lang="en-US" sz="3600" smtClean="0">
                <a:solidFill>
                  <a:schemeClr val="tx2"/>
                </a:solidFill>
              </a:rPr>
              <a:t>Lexis</a:t>
            </a:r>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3"/>
          <p:cNvSpPr>
            <a:spLocks noGrp="1" noChangeArrowheads="1"/>
          </p:cNvSpPr>
          <p:nvPr>
            <p:ph type="title"/>
          </p:nvPr>
        </p:nvSpPr>
        <p:spPr>
          <a:xfrm>
            <a:off x="762000" y="0"/>
            <a:ext cx="7772400" cy="1371600"/>
          </a:xfrm>
        </p:spPr>
        <p:txBody>
          <a:bodyPr/>
          <a:lstStyle/>
          <a:p>
            <a:pPr eaLnBrk="1" hangingPunct="1"/>
            <a:r>
              <a:rPr lang="en-US" b="1" smtClean="0">
                <a:solidFill>
                  <a:srgbClr val="0000FF"/>
                </a:solidFill>
              </a:rPr>
              <a:t>Bender Forms of Discovery</a:t>
            </a:r>
          </a:p>
        </p:txBody>
      </p:sp>
      <p:sp>
        <p:nvSpPr>
          <p:cNvPr id="35843" name="Rectangle 14"/>
          <p:cNvSpPr>
            <a:spLocks noGrp="1" noChangeArrowheads="1"/>
          </p:cNvSpPr>
          <p:nvPr>
            <p:ph type="body" idx="1"/>
          </p:nvPr>
        </p:nvSpPr>
        <p:spPr>
          <a:xfrm>
            <a:off x="3048000" y="1143000"/>
            <a:ext cx="5486400" cy="4724400"/>
          </a:xfrm>
        </p:spPr>
        <p:txBody>
          <a:bodyPr/>
          <a:lstStyle/>
          <a:p>
            <a:pPr eaLnBrk="1" hangingPunct="1"/>
            <a:r>
              <a:rPr lang="en-US" sz="2800" smtClean="0"/>
              <a:t>Practice forms including requests for production and admission for every type of legal action</a:t>
            </a:r>
          </a:p>
          <a:p>
            <a:pPr eaLnBrk="1" hangingPunct="1"/>
            <a:r>
              <a:rPr lang="en-US" sz="2800" smtClean="0"/>
              <a:t>Dozen volumes organized  by type of lawsuit Annotated with case decisions</a:t>
            </a:r>
          </a:p>
          <a:p>
            <a:pPr eaLnBrk="1" hangingPunct="1"/>
            <a:r>
              <a:rPr lang="en-US" sz="2800" smtClean="0"/>
              <a:t>Checklists for interviews</a:t>
            </a:r>
          </a:p>
          <a:p>
            <a:pPr eaLnBrk="1" hangingPunct="1"/>
            <a:r>
              <a:rPr lang="en-US" sz="2800" smtClean="0">
                <a:solidFill>
                  <a:srgbClr val="009900"/>
                </a:solidFill>
              </a:rPr>
              <a:t>Print</a:t>
            </a:r>
          </a:p>
          <a:p>
            <a:pPr eaLnBrk="1" hangingPunct="1"/>
            <a:r>
              <a:rPr lang="en-US" sz="2800" smtClean="0">
                <a:solidFill>
                  <a:schemeClr val="tx2"/>
                </a:solidFill>
              </a:rPr>
              <a:t>Lexis</a:t>
            </a:r>
          </a:p>
        </p:txBody>
      </p:sp>
      <p:pic>
        <p:nvPicPr>
          <p:cNvPr id="35844" name="Picture 16" descr="benderforms"/>
          <p:cNvPicPr>
            <a:picLocks noChangeAspect="1" noChangeArrowheads="1"/>
          </p:cNvPicPr>
          <p:nvPr/>
        </p:nvPicPr>
        <p:blipFill>
          <a:blip r:embed="rId3" cstate="print"/>
          <a:srcRect/>
          <a:stretch>
            <a:fillRect/>
          </a:stretch>
        </p:blipFill>
        <p:spPr bwMode="auto">
          <a:xfrm>
            <a:off x="1017588" y="1143000"/>
            <a:ext cx="1666875" cy="5029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6629400" cy="1752600"/>
          </a:xfrm>
        </p:spPr>
        <p:txBody>
          <a:bodyPr/>
          <a:lstStyle/>
          <a:p>
            <a:pPr eaLnBrk="1" hangingPunct="1"/>
            <a:r>
              <a:rPr lang="en-US" b="1" smtClean="0">
                <a:solidFill>
                  <a:srgbClr val="0000FF"/>
                </a:solidFill>
              </a:rPr>
              <a:t> Instructions to Juries</a:t>
            </a:r>
          </a:p>
        </p:txBody>
      </p:sp>
      <p:sp>
        <p:nvSpPr>
          <p:cNvPr id="36867" name="Rectangle 3"/>
          <p:cNvSpPr>
            <a:spLocks noGrp="1" noChangeArrowheads="1"/>
          </p:cNvSpPr>
          <p:nvPr>
            <p:ph type="body" idx="1"/>
          </p:nvPr>
        </p:nvSpPr>
        <p:spPr>
          <a:xfrm>
            <a:off x="1905000" y="1828800"/>
            <a:ext cx="6019800" cy="4267200"/>
          </a:xfrm>
        </p:spPr>
        <p:txBody>
          <a:bodyPr/>
          <a:lstStyle/>
          <a:p>
            <a:pPr eaLnBrk="1" hangingPunct="1"/>
            <a:r>
              <a:rPr lang="en-US" smtClean="0"/>
              <a:t>Federal Jury Practice and Instructions: Civil &amp; Criminal</a:t>
            </a:r>
          </a:p>
          <a:p>
            <a:pPr eaLnBrk="1" hangingPunct="1"/>
            <a:r>
              <a:rPr lang="en-US" smtClean="0"/>
              <a:t>Pattern Jury Instructions by Circuit</a:t>
            </a:r>
          </a:p>
          <a:p>
            <a:pPr eaLnBrk="1" hangingPunct="1"/>
            <a:r>
              <a:rPr lang="en-US" smtClean="0"/>
              <a:t>Subject Specific</a:t>
            </a:r>
          </a:p>
          <a:p>
            <a:pPr lvl="1" eaLnBrk="1" hangingPunct="1"/>
            <a:r>
              <a:rPr lang="en-US" smtClean="0"/>
              <a:t>Damages in Tort Actions</a:t>
            </a:r>
          </a:p>
          <a:p>
            <a:pPr lvl="1" eaLnBrk="1" hangingPunct="1"/>
            <a:r>
              <a:rPr lang="en-US" smtClean="0"/>
              <a:t>Medical Issues</a:t>
            </a:r>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09800" y="0"/>
            <a:ext cx="6629400" cy="1752600"/>
          </a:xfrm>
        </p:spPr>
        <p:txBody>
          <a:bodyPr/>
          <a:lstStyle/>
          <a:p>
            <a:pPr eaLnBrk="1" hangingPunct="1"/>
            <a:r>
              <a:rPr lang="en-US" b="1" smtClean="0">
                <a:solidFill>
                  <a:schemeClr val="tx1"/>
                </a:solidFill>
              </a:rPr>
              <a:t>Kentucky Instructions to Juries</a:t>
            </a:r>
          </a:p>
        </p:txBody>
      </p:sp>
      <p:sp>
        <p:nvSpPr>
          <p:cNvPr id="37891" name="Rectangle 3"/>
          <p:cNvSpPr>
            <a:spLocks noGrp="1" noChangeArrowheads="1"/>
          </p:cNvSpPr>
          <p:nvPr>
            <p:ph type="body" idx="1"/>
          </p:nvPr>
        </p:nvSpPr>
        <p:spPr>
          <a:xfrm>
            <a:off x="2133600" y="1752600"/>
            <a:ext cx="6019800" cy="4267200"/>
          </a:xfrm>
        </p:spPr>
        <p:txBody>
          <a:bodyPr/>
          <a:lstStyle/>
          <a:p>
            <a:pPr eaLnBrk="1" hangingPunct="1"/>
            <a:r>
              <a:rPr lang="en-US" smtClean="0"/>
              <a:t>Informally known as “Palmore”</a:t>
            </a:r>
          </a:p>
          <a:p>
            <a:pPr eaLnBrk="1" hangingPunct="1"/>
            <a:r>
              <a:rPr lang="en-US" smtClean="0"/>
              <a:t>Closest thing to pattern jury instructions for Kentucky courts</a:t>
            </a:r>
          </a:p>
          <a:p>
            <a:pPr eaLnBrk="1" hangingPunct="1"/>
            <a:r>
              <a:rPr lang="en-US" smtClean="0"/>
              <a:t>Criminal &amp; Civil</a:t>
            </a:r>
          </a:p>
          <a:p>
            <a:pPr eaLnBrk="1" hangingPunct="1"/>
            <a:r>
              <a:rPr lang="en-US" smtClean="0">
                <a:solidFill>
                  <a:srgbClr val="009900"/>
                </a:solidFill>
              </a:rPr>
              <a:t>Print</a:t>
            </a:r>
            <a:r>
              <a:rPr lang="en-US" smtClean="0"/>
              <a:t> &amp; </a:t>
            </a:r>
            <a:r>
              <a:rPr lang="en-US" smtClean="0">
                <a:solidFill>
                  <a:schemeClr val="tx2"/>
                </a:solidFill>
              </a:rPr>
              <a:t>Lexis</a:t>
            </a:r>
          </a:p>
        </p:txBody>
      </p:sp>
      <p:grpSp>
        <p:nvGrpSpPr>
          <p:cNvPr id="9" name="Group 8"/>
          <p:cNvGrpSpPr/>
          <p:nvPr/>
        </p:nvGrpSpPr>
        <p:grpSpPr>
          <a:xfrm>
            <a:off x="0" y="0"/>
            <a:ext cx="1524000" cy="6858001"/>
            <a:chOff x="0" y="0"/>
            <a:chExt cx="1524000" cy="6858001"/>
          </a:xfrm>
        </p:grpSpPr>
        <p:pic>
          <p:nvPicPr>
            <p:cNvPr id="10"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1"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2" name="Group 13"/>
            <p:cNvGrpSpPr/>
            <p:nvPr/>
          </p:nvGrpSpPr>
          <p:grpSpPr>
            <a:xfrm>
              <a:off x="0" y="990600"/>
              <a:ext cx="1447800" cy="4648200"/>
              <a:chOff x="0" y="990600"/>
              <a:chExt cx="1447800" cy="4495800"/>
            </a:xfrm>
          </p:grpSpPr>
          <p:sp>
            <p:nvSpPr>
              <p:cNvPr id="13"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4"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05000" y="0"/>
            <a:ext cx="6629400" cy="1752600"/>
          </a:xfrm>
        </p:spPr>
        <p:txBody>
          <a:bodyPr/>
          <a:lstStyle/>
          <a:p>
            <a:pPr eaLnBrk="1" hangingPunct="1"/>
            <a:r>
              <a:rPr lang="en-US" b="1" smtClean="0">
                <a:solidFill>
                  <a:schemeClr val="tx1"/>
                </a:solidFill>
              </a:rPr>
              <a:t>Ohio Jury Instructions</a:t>
            </a:r>
            <a:r>
              <a:rPr lang="en-US" b="1" smtClean="0">
                <a:solidFill>
                  <a:srgbClr val="0000FF"/>
                </a:solidFill>
              </a:rPr>
              <a:t> </a:t>
            </a:r>
          </a:p>
        </p:txBody>
      </p:sp>
      <p:sp>
        <p:nvSpPr>
          <p:cNvPr id="38915" name="Rectangle 3"/>
          <p:cNvSpPr>
            <a:spLocks noGrp="1" noChangeArrowheads="1"/>
          </p:cNvSpPr>
          <p:nvPr>
            <p:ph type="body" idx="1"/>
          </p:nvPr>
        </p:nvSpPr>
        <p:spPr>
          <a:xfrm>
            <a:off x="1600200" y="1447800"/>
            <a:ext cx="7315200" cy="4953000"/>
          </a:xfrm>
        </p:spPr>
        <p:txBody>
          <a:bodyPr/>
          <a:lstStyle/>
          <a:p>
            <a:pPr eaLnBrk="1" hangingPunct="1"/>
            <a:r>
              <a:rPr lang="en-US" sz="3600" smtClean="0"/>
              <a:t>Published in conjunction with the Ohio Jury Instructions Committee of the Ohio Judicial Conference </a:t>
            </a:r>
          </a:p>
          <a:p>
            <a:pPr eaLnBrk="1" hangingPunct="1"/>
            <a:r>
              <a:rPr lang="en-US" sz="3600" smtClean="0"/>
              <a:t>Civil &amp; Criminal</a:t>
            </a:r>
          </a:p>
          <a:p>
            <a:pPr eaLnBrk="1" hangingPunct="1"/>
            <a:r>
              <a:rPr lang="en-US" sz="3600" smtClean="0"/>
              <a:t>Available in </a:t>
            </a:r>
            <a:r>
              <a:rPr lang="en-US" sz="3600" smtClean="0">
                <a:solidFill>
                  <a:srgbClr val="009900"/>
                </a:solidFill>
              </a:rPr>
              <a:t>Print</a:t>
            </a:r>
            <a:r>
              <a:rPr lang="en-US" sz="3600" smtClean="0"/>
              <a:t> and on </a:t>
            </a:r>
            <a:r>
              <a:rPr lang="en-US" sz="3600" smtClean="0">
                <a:solidFill>
                  <a:srgbClr val="FF00FF"/>
                </a:solidFill>
              </a:rPr>
              <a:t>OSBA Casemaker</a:t>
            </a:r>
            <a:r>
              <a:rPr lang="en-US" sz="3600" smtClean="0"/>
              <a:t> online service and on  </a:t>
            </a:r>
            <a:r>
              <a:rPr lang="en-US" sz="3600" smtClean="0">
                <a:solidFill>
                  <a:srgbClr val="0000FF"/>
                </a:solidFill>
              </a:rPr>
              <a:t>Westlaw</a:t>
            </a:r>
            <a:r>
              <a:rPr lang="en-US" sz="3600" smtClean="0"/>
              <a:t>/</a:t>
            </a:r>
            <a:r>
              <a:rPr lang="en-US" sz="3600" smtClean="0">
                <a:solidFill>
                  <a:schemeClr val="tx2"/>
                </a:solidFill>
              </a:rPr>
              <a:t>Lexis</a:t>
            </a:r>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42900"/>
            <a:ext cx="6629400" cy="1143000"/>
          </a:xfrm>
        </p:spPr>
        <p:txBody>
          <a:bodyPr/>
          <a:lstStyle/>
          <a:p>
            <a:r>
              <a:rPr lang="en-US" dirty="0" smtClean="0">
                <a:solidFill>
                  <a:schemeClr val="tx1"/>
                </a:solidFill>
              </a:rPr>
              <a:t>Local Law Libraries</a:t>
            </a:r>
            <a:endParaRPr lang="en-US" dirty="0">
              <a:solidFill>
                <a:schemeClr val="tx1"/>
              </a:solidFill>
            </a:endParaRPr>
          </a:p>
        </p:txBody>
      </p:sp>
      <p:sp>
        <p:nvSpPr>
          <p:cNvPr id="3" name="Content Placeholder 2"/>
          <p:cNvSpPr>
            <a:spLocks noGrp="1"/>
          </p:cNvSpPr>
          <p:nvPr>
            <p:ph idx="1"/>
          </p:nvPr>
        </p:nvSpPr>
        <p:spPr>
          <a:xfrm>
            <a:off x="1828800" y="1409700"/>
            <a:ext cx="6858000" cy="3810000"/>
          </a:xfrm>
        </p:spPr>
        <p:txBody>
          <a:bodyPr/>
          <a:lstStyle/>
          <a:p>
            <a:r>
              <a:rPr lang="en-US" dirty="0" smtClean="0"/>
              <a:t>Chase Law Library</a:t>
            </a:r>
          </a:p>
          <a:p>
            <a:pPr lvl="1"/>
            <a:r>
              <a:rPr lang="en-US" dirty="0"/>
              <a:t>http://</a:t>
            </a:r>
            <a:r>
              <a:rPr lang="en-US" dirty="0" smtClean="0"/>
              <a:t>chaselaw.nku.edu/library.html</a:t>
            </a:r>
          </a:p>
          <a:p>
            <a:r>
              <a:rPr lang="en-US" dirty="0" smtClean="0"/>
              <a:t>Hamilton County Law Library</a:t>
            </a:r>
          </a:p>
          <a:p>
            <a:pPr lvl="1"/>
            <a:r>
              <a:rPr lang="en-US" dirty="0"/>
              <a:t>http://www.hamilton-co.org/cinlawlib</a:t>
            </a:r>
            <a:r>
              <a:rPr lang="en-US" dirty="0" smtClean="0"/>
              <a:t>/</a:t>
            </a:r>
          </a:p>
          <a:p>
            <a:r>
              <a:rPr lang="en-US" dirty="0" smtClean="0"/>
              <a:t>UC Law Library</a:t>
            </a:r>
          </a:p>
          <a:p>
            <a:pPr lvl="1"/>
            <a:r>
              <a:rPr lang="en-US" dirty="0"/>
              <a:t>http://www.law.uc.edu/library/</a:t>
            </a:r>
          </a:p>
        </p:txBody>
      </p:sp>
      <p:grpSp>
        <p:nvGrpSpPr>
          <p:cNvPr id="4" name="Group 3"/>
          <p:cNvGrpSpPr/>
          <p:nvPr/>
        </p:nvGrpSpPr>
        <p:grpSpPr>
          <a:xfrm>
            <a:off x="0" y="0"/>
            <a:ext cx="1524000" cy="6858001"/>
            <a:chOff x="0" y="0"/>
            <a:chExt cx="1524000" cy="6858001"/>
          </a:xfrm>
        </p:grpSpPr>
        <p:pic>
          <p:nvPicPr>
            <p:cNvPr id="5" name="Picture 26" descr="LawLogo_3_gold"/>
            <p:cNvPicPr>
              <a:picLocks noChangeAspect="1" noChangeArrowheads="1"/>
            </p:cNvPicPr>
            <p:nvPr/>
          </p:nvPicPr>
          <p:blipFill>
            <a:blip r:embed="rId2" cstate="print"/>
            <a:srcRect/>
            <a:stretch>
              <a:fillRect/>
            </a:stretch>
          </p:blipFill>
          <p:spPr bwMode="auto">
            <a:xfrm>
              <a:off x="76200" y="0"/>
              <a:ext cx="1340827" cy="914400"/>
            </a:xfrm>
            <a:prstGeom prst="rect">
              <a:avLst/>
            </a:prstGeom>
            <a:noFill/>
            <a:ln w="9525">
              <a:noFill/>
              <a:miter lim="800000"/>
              <a:headEnd/>
              <a:tailEnd/>
            </a:ln>
          </p:spPr>
        </p:pic>
        <p:pic>
          <p:nvPicPr>
            <p:cNvPr id="6" name="Picture 17" descr="http://taft.law.uc.edu/CCL/Images/uclawtag.gif"/>
            <p:cNvPicPr>
              <a:picLocks noChangeAspect="1" noChangeArrowheads="1"/>
            </p:cNvPicPr>
            <p:nvPr/>
          </p:nvPicPr>
          <p:blipFill>
            <a:blip r:embed="rId3" cstate="print"/>
            <a:srcRect/>
            <a:stretch>
              <a:fillRect/>
            </a:stretch>
          </p:blipFill>
          <p:spPr bwMode="auto">
            <a:xfrm>
              <a:off x="0" y="5562601"/>
              <a:ext cx="1524000" cy="1295400"/>
            </a:xfrm>
            <a:prstGeom prst="rect">
              <a:avLst/>
            </a:prstGeom>
            <a:noFill/>
          </p:spPr>
        </p:pic>
        <p:grpSp>
          <p:nvGrpSpPr>
            <p:cNvPr id="7" name="Group 13"/>
            <p:cNvGrpSpPr/>
            <p:nvPr/>
          </p:nvGrpSpPr>
          <p:grpSpPr>
            <a:xfrm>
              <a:off x="0" y="990600"/>
              <a:ext cx="1447800" cy="4648200"/>
              <a:chOff x="0" y="990600"/>
              <a:chExt cx="1447800" cy="4495800"/>
            </a:xfrm>
          </p:grpSpPr>
          <p:sp>
            <p:nvSpPr>
              <p:cNvPr id="8"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9"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extLst>
      <p:ext uri="{BB962C8B-B14F-4D97-AF65-F5344CB8AC3E}">
        <p14:creationId xmlns:p14="http://schemas.microsoft.com/office/powerpoint/2010/main" val="3821289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1371600" y="0"/>
            <a:ext cx="7772400" cy="1470025"/>
          </a:xfrm>
        </p:spPr>
        <p:txBody>
          <a:bodyPr/>
          <a:lstStyle/>
          <a:p>
            <a:pPr eaLnBrk="1" hangingPunct="1"/>
            <a:r>
              <a:rPr lang="en-US" sz="5400" b="1" dirty="0" smtClean="0">
                <a:solidFill>
                  <a:schemeClr val="tx1"/>
                </a:solidFill>
              </a:rPr>
              <a:t>Online Resources</a:t>
            </a:r>
          </a:p>
        </p:txBody>
      </p:sp>
      <p:sp>
        <p:nvSpPr>
          <p:cNvPr id="19459" name="Subtitle 2"/>
          <p:cNvSpPr>
            <a:spLocks noGrp="1"/>
          </p:cNvSpPr>
          <p:nvPr>
            <p:ph type="subTitle" idx="1"/>
          </p:nvPr>
        </p:nvSpPr>
        <p:spPr>
          <a:xfrm>
            <a:off x="1752600" y="1447800"/>
            <a:ext cx="7239000" cy="5257800"/>
          </a:xfrm>
        </p:spPr>
        <p:txBody>
          <a:bodyPr/>
          <a:lstStyle/>
          <a:p>
            <a:pPr algn="l" eaLnBrk="1" hangingPunct="1">
              <a:buFont typeface="Arial" charset="0"/>
              <a:buChar char="•"/>
            </a:pPr>
            <a:r>
              <a:rPr lang="en-US" b="1" dirty="0" smtClean="0">
                <a:solidFill>
                  <a:schemeClr val="tx1"/>
                </a:solidFill>
              </a:rPr>
              <a:t>Westlaw</a:t>
            </a:r>
          </a:p>
          <a:p>
            <a:pPr algn="l" eaLnBrk="1" hangingPunct="1">
              <a:buFont typeface="Arial" charset="0"/>
              <a:buChar char="•"/>
            </a:pPr>
            <a:r>
              <a:rPr lang="en-US" b="1" dirty="0" smtClean="0">
                <a:solidFill>
                  <a:schemeClr val="tx1"/>
                </a:solidFill>
              </a:rPr>
              <a:t>Lexis</a:t>
            </a:r>
            <a:endParaRPr lang="en-US" sz="2000" b="1" dirty="0" smtClean="0">
              <a:solidFill>
                <a:schemeClr val="tx1"/>
              </a:solidFill>
            </a:endParaRPr>
          </a:p>
          <a:p>
            <a:pPr algn="l" eaLnBrk="1" hangingPunct="1">
              <a:buFont typeface="Arial" charset="0"/>
              <a:buChar char="•"/>
            </a:pPr>
            <a:r>
              <a:rPr lang="en-US" b="1" dirty="0" err="1" smtClean="0">
                <a:solidFill>
                  <a:schemeClr val="tx1"/>
                </a:solidFill>
              </a:rPr>
              <a:t>Casemaker</a:t>
            </a:r>
            <a:endParaRPr lang="en-US" b="1" dirty="0" smtClean="0">
              <a:solidFill>
                <a:schemeClr val="tx1"/>
              </a:solidFill>
            </a:endParaRPr>
          </a:p>
          <a:p>
            <a:pPr algn="l" eaLnBrk="1" hangingPunct="1">
              <a:buFont typeface="Arial" charset="0"/>
              <a:buChar char="•"/>
            </a:pPr>
            <a:r>
              <a:rPr lang="en-US" b="1" dirty="0" err="1" smtClean="0"/>
              <a:t>Fastcase</a:t>
            </a:r>
            <a:endParaRPr lang="en-US" b="1" dirty="0" smtClean="0"/>
          </a:p>
          <a:p>
            <a:pPr algn="l" eaLnBrk="1" hangingPunct="1">
              <a:buFont typeface="Arial" charset="0"/>
              <a:buChar char="•"/>
            </a:pPr>
            <a:r>
              <a:rPr lang="en-US" b="1" dirty="0" err="1" smtClean="0"/>
              <a:t>BloombergLaw</a:t>
            </a:r>
            <a:endParaRPr lang="en-US" b="1" dirty="0" smtClean="0"/>
          </a:p>
          <a:p>
            <a:pPr algn="l" eaLnBrk="1" hangingPunct="1">
              <a:buFont typeface="Arial" charset="0"/>
              <a:buChar char="•"/>
            </a:pPr>
            <a:r>
              <a:rPr lang="en-US" b="1" dirty="0" err="1" smtClean="0">
                <a:solidFill>
                  <a:schemeClr val="tx1"/>
                </a:solidFill>
              </a:rPr>
              <a:t>Loislaw</a:t>
            </a:r>
            <a:endParaRPr lang="en-US" b="1" dirty="0" smtClean="0">
              <a:solidFill>
                <a:schemeClr val="tx1"/>
              </a:solidFill>
            </a:endParaRPr>
          </a:p>
          <a:p>
            <a:pPr algn="l" eaLnBrk="1" hangingPunct="1">
              <a:buFont typeface="Arial" charset="0"/>
              <a:buChar char="•"/>
            </a:pPr>
            <a:r>
              <a:rPr lang="en-US" b="1" dirty="0" smtClean="0"/>
              <a:t>And many others</a:t>
            </a:r>
            <a:endParaRPr lang="en-US" b="1" dirty="0" smtClean="0">
              <a:solidFill>
                <a:schemeClr val="tx1"/>
              </a:solidFill>
            </a:endParaRPr>
          </a:p>
        </p:txBody>
      </p:sp>
      <p:grpSp>
        <p:nvGrpSpPr>
          <p:cNvPr id="13" name="Group 12"/>
          <p:cNvGrpSpPr/>
          <p:nvPr/>
        </p:nvGrpSpPr>
        <p:grpSpPr>
          <a:xfrm>
            <a:off x="0" y="0"/>
            <a:ext cx="1447800" cy="6781800"/>
            <a:chOff x="0" y="0"/>
            <a:chExt cx="1447800" cy="6781800"/>
          </a:xfrm>
        </p:grpSpPr>
        <p:pic>
          <p:nvPicPr>
            <p:cNvPr id="14"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grpSp>
          <p:nvGrpSpPr>
            <p:cNvPr id="15" name="Group 14"/>
            <p:cNvGrpSpPr/>
            <p:nvPr/>
          </p:nvGrpSpPr>
          <p:grpSpPr>
            <a:xfrm>
              <a:off x="0" y="990600"/>
              <a:ext cx="1447800" cy="5791200"/>
              <a:chOff x="0" y="990600"/>
              <a:chExt cx="1447800" cy="4495800"/>
            </a:xfrm>
          </p:grpSpPr>
          <p:sp>
            <p:nvSpPr>
              <p:cNvPr id="16"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7" name="Text Box 25"/>
              <p:cNvSpPr txBox="1">
                <a:spLocks noChangeArrowheads="1"/>
              </p:cNvSpPr>
              <p:nvPr/>
            </p:nvSpPr>
            <p:spPr bwMode="auto">
              <a:xfrm>
                <a:off x="0" y="2590800"/>
                <a:ext cx="1447800" cy="931834"/>
              </a:xfrm>
              <a:prstGeom prst="rect">
                <a:avLst/>
              </a:prstGeom>
              <a:noFill/>
              <a:ln w="9525">
                <a:noFill/>
                <a:miter lim="800000"/>
                <a:headEnd/>
                <a:tailEnd/>
              </a:ln>
            </p:spPr>
            <p:txBody>
              <a:bodyPr wrap="square">
                <a:spAutoFit/>
              </a:bodyPr>
              <a:lstStyle/>
              <a:p>
                <a:pPr algn="ctr"/>
                <a:r>
                  <a:rPr lang="en-US" dirty="0" smtClean="0"/>
                  <a:t>Legal </a:t>
                </a:r>
                <a:endParaRPr lang="en-US" dirty="0"/>
              </a:p>
              <a:p>
                <a:pPr algn="ctr"/>
                <a:r>
                  <a:rPr lang="en-US" dirty="0"/>
                  <a:t>Practice</a:t>
                </a:r>
              </a:p>
              <a:p>
                <a:pPr algn="ctr"/>
                <a:r>
                  <a:rPr lang="en-US" dirty="0" smtClean="0"/>
                  <a:t>Materials</a:t>
                </a:r>
                <a:endParaRPr lang="en-US" dirty="0"/>
              </a:p>
            </p:txBody>
          </p:sp>
        </p:grpSp>
      </p:grpSp>
    </p:spTree>
    <p:custDataLst>
      <p:tags r:id="rId1"/>
    </p:custDataLst>
    <p:extLst>
      <p:ext uri="{BB962C8B-B14F-4D97-AF65-F5344CB8AC3E}">
        <p14:creationId xmlns:p14="http://schemas.microsoft.com/office/powerpoint/2010/main" val="702037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04800" y="1066800"/>
            <a:ext cx="990600" cy="6858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991824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1371600" y="609600"/>
            <a:ext cx="6629400" cy="1143000"/>
          </a:xfrm>
        </p:spPr>
        <p:txBody>
          <a:bodyPr/>
          <a:lstStyle/>
          <a:p>
            <a:pPr eaLnBrk="1" hangingPunct="1"/>
            <a:r>
              <a:rPr lang="en-US" smtClean="0">
                <a:solidFill>
                  <a:schemeClr val="tx1"/>
                </a:solidFill>
              </a:rPr>
              <a:t>Two Types of Legal Practice</a:t>
            </a:r>
          </a:p>
        </p:txBody>
      </p:sp>
      <p:sp>
        <p:nvSpPr>
          <p:cNvPr id="7171" name="Rectangle 1027"/>
          <p:cNvSpPr>
            <a:spLocks noGrp="1" noChangeArrowheads="1"/>
          </p:cNvSpPr>
          <p:nvPr>
            <p:ph type="body" idx="1"/>
          </p:nvPr>
        </p:nvSpPr>
        <p:spPr>
          <a:xfrm>
            <a:off x="1524000" y="2133600"/>
            <a:ext cx="6781800" cy="3810000"/>
          </a:xfrm>
        </p:spPr>
        <p:txBody>
          <a:bodyPr/>
          <a:lstStyle/>
          <a:p>
            <a:pPr eaLnBrk="1" hangingPunct="1"/>
            <a:r>
              <a:rPr lang="en-US" sz="2800" smtClean="0">
                <a:solidFill>
                  <a:schemeClr val="tx2"/>
                </a:solidFill>
              </a:rPr>
              <a:t>Transactional Practice </a:t>
            </a:r>
            <a:r>
              <a:rPr lang="en-US" sz="2800" smtClean="0"/>
              <a:t>(drafting contracts, wills, and other documents; advising clients of compliance with the law; deal making, etc.) </a:t>
            </a:r>
          </a:p>
          <a:p>
            <a:pPr eaLnBrk="1" hangingPunct="1"/>
            <a:r>
              <a:rPr lang="en-US" sz="2800" smtClean="0">
                <a:solidFill>
                  <a:schemeClr val="tx2"/>
                </a:solidFill>
              </a:rPr>
              <a:t>Trial Practice</a:t>
            </a:r>
            <a:r>
              <a:rPr lang="en-US" sz="2800" smtClean="0"/>
              <a:t> (anything done in contemplation of an actual suit with an actual, live opposing party)</a:t>
            </a:r>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MCj01047280000[1]"/>
          <p:cNvPicPr>
            <a:picLocks noChangeAspect="1" noChangeArrowheads="1"/>
          </p:cNvPicPr>
          <p:nvPr/>
        </p:nvPicPr>
        <p:blipFill>
          <a:blip r:embed="rId3" cstate="print"/>
          <a:srcRect/>
          <a:stretch>
            <a:fillRect/>
          </a:stretch>
        </p:blipFill>
        <p:spPr bwMode="auto">
          <a:xfrm>
            <a:off x="0" y="0"/>
            <a:ext cx="8915400" cy="1066800"/>
          </a:xfrm>
          <a:prstGeom prst="rect">
            <a:avLst/>
          </a:prstGeom>
          <a:noFill/>
          <a:ln w="9525">
            <a:noFill/>
            <a:miter lim="800000"/>
            <a:headEnd/>
            <a:tailEnd/>
          </a:ln>
        </p:spPr>
      </p:pic>
      <p:sp>
        <p:nvSpPr>
          <p:cNvPr id="8195" name="Text Box 3"/>
          <p:cNvSpPr txBox="1">
            <a:spLocks noChangeArrowheads="1"/>
          </p:cNvSpPr>
          <p:nvPr/>
        </p:nvSpPr>
        <p:spPr bwMode="auto">
          <a:xfrm>
            <a:off x="0" y="1143000"/>
            <a:ext cx="8991600" cy="6315075"/>
          </a:xfrm>
          <a:prstGeom prst="rect">
            <a:avLst/>
          </a:prstGeom>
          <a:noFill/>
          <a:ln w="12700">
            <a:noFill/>
            <a:miter lim="800000"/>
            <a:headEnd/>
            <a:tailEnd/>
          </a:ln>
        </p:spPr>
        <p:txBody>
          <a:bodyPr>
            <a:spAutoFit/>
          </a:bodyPr>
          <a:lstStyle/>
          <a:p>
            <a:pPr algn="ctr" eaLnBrk="0" hangingPunct="0">
              <a:spcBef>
                <a:spcPct val="50000"/>
              </a:spcBef>
            </a:pPr>
            <a:r>
              <a:rPr lang="en-US" sz="3600"/>
              <a:t>It's Vital that You Understand that most sample Forms are ONLY General, Generic Examples of possible formats &amp; contents. Legal Requirements for Assignments, Leases, Contracts and many other business documents Can and Do Vary Greatly from State to State and can Change Often.   To be Valid - and Not Create More Problems than it Solves - it MUST be Properly Drafted and Modified to fit Your Specific Location and Circumstances!</a:t>
            </a:r>
            <a:br>
              <a:rPr lang="en-US" sz="3600"/>
            </a:br>
            <a:r>
              <a:rPr lang="en-US"/>
              <a:t/>
            </a:r>
            <a:br>
              <a:rPr lang="en-US"/>
            </a:br>
            <a:endParaRPr lang="en-US"/>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533400"/>
            <a:ext cx="6629400" cy="1143000"/>
          </a:xfrm>
        </p:spPr>
        <p:txBody>
          <a:bodyPr/>
          <a:lstStyle/>
          <a:p>
            <a:pPr eaLnBrk="1" hangingPunct="1"/>
            <a:r>
              <a:rPr lang="en-US" smtClean="0">
                <a:solidFill>
                  <a:schemeClr val="tx1"/>
                </a:solidFill>
              </a:rPr>
              <a:t>Transactional Practice Materials</a:t>
            </a:r>
          </a:p>
        </p:txBody>
      </p:sp>
      <p:sp>
        <p:nvSpPr>
          <p:cNvPr id="9219" name="Rectangle 3"/>
          <p:cNvSpPr>
            <a:spLocks noGrp="1" noChangeArrowheads="1"/>
          </p:cNvSpPr>
          <p:nvPr>
            <p:ph type="body" idx="1"/>
          </p:nvPr>
        </p:nvSpPr>
        <p:spPr>
          <a:xfrm>
            <a:off x="1600200" y="1828800"/>
            <a:ext cx="7086600" cy="4724400"/>
          </a:xfrm>
        </p:spPr>
        <p:txBody>
          <a:bodyPr/>
          <a:lstStyle/>
          <a:p>
            <a:pPr eaLnBrk="1" hangingPunct="1"/>
            <a:r>
              <a:rPr lang="en-US" sz="2800" smtClean="0"/>
              <a:t>Form Books:</a:t>
            </a:r>
          </a:p>
          <a:p>
            <a:pPr lvl="1" eaLnBrk="1" hangingPunct="1"/>
            <a:r>
              <a:rPr lang="en-US" sz="2400" smtClean="0"/>
              <a:t>West Legal Forms WEST-LF (</a:t>
            </a:r>
            <a:r>
              <a:rPr lang="en-US" sz="2400" smtClean="0">
                <a:solidFill>
                  <a:srgbClr val="009900"/>
                </a:solidFill>
              </a:rPr>
              <a:t>P</a:t>
            </a:r>
            <a:r>
              <a:rPr lang="en-US" sz="2400" smtClean="0"/>
              <a:t> &amp; </a:t>
            </a:r>
            <a:r>
              <a:rPr lang="en-US" sz="2400" smtClean="0">
                <a:solidFill>
                  <a:srgbClr val="0000FF"/>
                </a:solidFill>
              </a:rPr>
              <a:t>WL</a:t>
            </a:r>
            <a:r>
              <a:rPr lang="en-US" sz="2400" smtClean="0"/>
              <a:t>)</a:t>
            </a:r>
          </a:p>
          <a:p>
            <a:pPr lvl="1" eaLnBrk="1" hangingPunct="1"/>
            <a:r>
              <a:rPr lang="en-US" sz="2400" smtClean="0"/>
              <a:t>Am Jur Legal Forms AMJUR-LF (</a:t>
            </a:r>
            <a:r>
              <a:rPr lang="en-US" sz="2400" smtClean="0">
                <a:solidFill>
                  <a:srgbClr val="009900"/>
                </a:solidFill>
              </a:rPr>
              <a:t>P</a:t>
            </a:r>
            <a:r>
              <a:rPr lang="en-US" sz="2400" smtClean="0"/>
              <a:t> &amp; </a:t>
            </a:r>
            <a:r>
              <a:rPr lang="en-US" sz="2400" smtClean="0">
                <a:solidFill>
                  <a:srgbClr val="0000FF"/>
                </a:solidFill>
              </a:rPr>
              <a:t>WL</a:t>
            </a:r>
            <a:r>
              <a:rPr lang="en-US" sz="2400" smtClean="0"/>
              <a:t>)</a:t>
            </a:r>
          </a:p>
          <a:p>
            <a:pPr lvl="1" eaLnBrk="1" hangingPunct="1"/>
            <a:r>
              <a:rPr lang="en-US" sz="2400" smtClean="0"/>
              <a:t>Fletcher Corporation Forms</a:t>
            </a:r>
          </a:p>
          <a:p>
            <a:pPr lvl="1" eaLnBrk="1" hangingPunct="1"/>
            <a:r>
              <a:rPr lang="en-US" sz="2400" smtClean="0"/>
              <a:t>Nichols Cyclopedia of Legal Forms Annotated (</a:t>
            </a:r>
            <a:r>
              <a:rPr lang="en-US" sz="2400" smtClean="0">
                <a:solidFill>
                  <a:srgbClr val="009900"/>
                </a:solidFill>
              </a:rPr>
              <a:t>P</a:t>
            </a:r>
            <a:r>
              <a:rPr lang="en-US" sz="2400" smtClean="0"/>
              <a:t> &amp; </a:t>
            </a:r>
            <a:r>
              <a:rPr lang="en-US" sz="2400" smtClean="0">
                <a:solidFill>
                  <a:srgbClr val="0000FF"/>
                </a:solidFill>
              </a:rPr>
              <a:t>WL</a:t>
            </a:r>
            <a:r>
              <a:rPr lang="en-US" sz="2400" smtClean="0"/>
              <a:t>)</a:t>
            </a:r>
          </a:p>
          <a:p>
            <a:pPr lvl="1" eaLnBrk="1" hangingPunct="1"/>
            <a:r>
              <a:rPr lang="en-US" sz="2400" smtClean="0"/>
              <a:t>Rabkin &amp; Johnson: Current Legal Forms (</a:t>
            </a:r>
            <a:r>
              <a:rPr lang="en-US" sz="2400" smtClean="0">
                <a:solidFill>
                  <a:srgbClr val="009900"/>
                </a:solidFill>
              </a:rPr>
              <a:t>P</a:t>
            </a:r>
            <a:r>
              <a:rPr lang="en-US" sz="2400" smtClean="0"/>
              <a:t> &amp; </a:t>
            </a:r>
            <a:r>
              <a:rPr lang="en-US" sz="2400" smtClean="0">
                <a:solidFill>
                  <a:schemeClr val="tx2"/>
                </a:solidFill>
              </a:rPr>
              <a:t>Lexis</a:t>
            </a:r>
            <a:r>
              <a:rPr lang="en-US" sz="2400" smtClean="0"/>
              <a:t>)</a:t>
            </a:r>
          </a:p>
          <a:p>
            <a:pPr lvl="1" eaLnBrk="1" hangingPunct="1"/>
            <a:r>
              <a:rPr lang="en-US" sz="2400" smtClean="0"/>
              <a:t>Warren’s Forms of Agreements (</a:t>
            </a:r>
            <a:r>
              <a:rPr lang="en-US" sz="2400" smtClean="0">
                <a:solidFill>
                  <a:srgbClr val="009900"/>
                </a:solidFill>
              </a:rPr>
              <a:t>P</a:t>
            </a:r>
            <a:r>
              <a:rPr lang="en-US" sz="2400" smtClean="0"/>
              <a:t> &amp; </a:t>
            </a:r>
            <a:r>
              <a:rPr lang="en-US" sz="2400" smtClean="0">
                <a:solidFill>
                  <a:schemeClr val="tx2"/>
                </a:solidFill>
              </a:rPr>
              <a:t>Lexis</a:t>
            </a:r>
            <a:r>
              <a:rPr lang="en-US" sz="2400" smtClean="0"/>
              <a:t>)</a:t>
            </a:r>
          </a:p>
          <a:p>
            <a:pPr lvl="1" eaLnBrk="1" hangingPunct="1"/>
            <a:endParaRPr lang="en-US" sz="2400" smtClean="0"/>
          </a:p>
        </p:txBody>
      </p:sp>
      <p:grpSp>
        <p:nvGrpSpPr>
          <p:cNvPr id="8" name="Group 7"/>
          <p:cNvGrpSpPr/>
          <p:nvPr/>
        </p:nvGrpSpPr>
        <p:grpSpPr>
          <a:xfrm>
            <a:off x="0" y="0"/>
            <a:ext cx="1524000" cy="6858001"/>
            <a:chOff x="0" y="0"/>
            <a:chExt cx="1524000" cy="6858001"/>
          </a:xfrm>
        </p:grpSpPr>
        <p:pic>
          <p:nvPicPr>
            <p:cNvPr id="9" name="Picture 26" descr="LawLogo_3_gold"/>
            <p:cNvPicPr>
              <a:picLocks noChangeAspect="1" noChangeArrowheads="1"/>
            </p:cNvPicPr>
            <p:nvPr/>
          </p:nvPicPr>
          <p:blipFill>
            <a:blip r:embed="rId3" cstate="print"/>
            <a:srcRect/>
            <a:stretch>
              <a:fillRect/>
            </a:stretch>
          </p:blipFill>
          <p:spPr bwMode="auto">
            <a:xfrm>
              <a:off x="76200" y="0"/>
              <a:ext cx="1340827" cy="914400"/>
            </a:xfrm>
            <a:prstGeom prst="rect">
              <a:avLst/>
            </a:prstGeom>
            <a:noFill/>
            <a:ln w="9525">
              <a:noFill/>
              <a:miter lim="800000"/>
              <a:headEnd/>
              <a:tailEnd/>
            </a:ln>
          </p:spPr>
        </p:pic>
        <p:pic>
          <p:nvPicPr>
            <p:cNvPr id="10" name="Picture 17" descr="http://taft.law.uc.edu/CCL/Images/uclawtag.gif"/>
            <p:cNvPicPr>
              <a:picLocks noChangeAspect="1" noChangeArrowheads="1"/>
            </p:cNvPicPr>
            <p:nvPr/>
          </p:nvPicPr>
          <p:blipFill>
            <a:blip r:embed="rId4" cstate="print"/>
            <a:srcRect/>
            <a:stretch>
              <a:fillRect/>
            </a:stretch>
          </p:blipFill>
          <p:spPr bwMode="auto">
            <a:xfrm>
              <a:off x="0" y="5562601"/>
              <a:ext cx="1524000" cy="1295400"/>
            </a:xfrm>
            <a:prstGeom prst="rect">
              <a:avLst/>
            </a:prstGeom>
            <a:noFill/>
          </p:spPr>
        </p:pic>
        <p:grpSp>
          <p:nvGrpSpPr>
            <p:cNvPr id="11" name="Group 13"/>
            <p:cNvGrpSpPr/>
            <p:nvPr/>
          </p:nvGrpSpPr>
          <p:grpSpPr>
            <a:xfrm>
              <a:off x="0" y="990600"/>
              <a:ext cx="1447800" cy="4648200"/>
              <a:chOff x="0" y="990600"/>
              <a:chExt cx="1447800" cy="4495800"/>
            </a:xfrm>
          </p:grpSpPr>
          <p:sp>
            <p:nvSpPr>
              <p:cNvPr id="12" name="Rectangle 24"/>
              <p:cNvSpPr>
                <a:spLocks noChangeArrowheads="1"/>
              </p:cNvSpPr>
              <p:nvPr/>
            </p:nvSpPr>
            <p:spPr bwMode="auto">
              <a:xfrm>
                <a:off x="76200" y="990600"/>
                <a:ext cx="1371600" cy="4495800"/>
              </a:xfrm>
              <a:prstGeom prst="rect">
                <a:avLst/>
              </a:prstGeom>
              <a:solidFill>
                <a:srgbClr val="FFCC00"/>
              </a:solidFill>
              <a:ln w="9525">
                <a:solidFill>
                  <a:schemeClr val="tx1"/>
                </a:solidFill>
                <a:miter lim="800000"/>
                <a:headEnd/>
                <a:tailEnd/>
              </a:ln>
            </p:spPr>
            <p:txBody>
              <a:bodyPr wrap="none" anchor="ctr"/>
              <a:lstStyle/>
              <a:p>
                <a:pPr algn="ctr"/>
                <a:endParaRPr lang="en-US" sz="2000" b="1">
                  <a:solidFill>
                    <a:srgbClr val="FCFCE4"/>
                  </a:solidFill>
                </a:endParaRPr>
              </a:p>
              <a:p>
                <a:pPr algn="ctr"/>
                <a:endParaRPr lang="en-US"/>
              </a:p>
            </p:txBody>
          </p:sp>
          <p:sp>
            <p:nvSpPr>
              <p:cNvPr id="13" name="Text Box 25"/>
              <p:cNvSpPr txBox="1">
                <a:spLocks noChangeArrowheads="1"/>
              </p:cNvSpPr>
              <p:nvPr/>
            </p:nvSpPr>
            <p:spPr bwMode="auto">
              <a:xfrm>
                <a:off x="0" y="2590800"/>
                <a:ext cx="1447800" cy="1200329"/>
              </a:xfrm>
              <a:prstGeom prst="rect">
                <a:avLst/>
              </a:prstGeom>
              <a:noFill/>
              <a:ln w="9525">
                <a:noFill/>
                <a:miter lim="800000"/>
                <a:headEnd/>
                <a:tailEnd/>
              </a:ln>
            </p:spPr>
            <p:txBody>
              <a:bodyPr wrap="square">
                <a:spAutoFit/>
              </a:bodyPr>
              <a:lstStyle/>
              <a:p>
                <a:pPr algn="ctr"/>
                <a:r>
                  <a:rPr lang="en-US" dirty="0"/>
                  <a:t>Legal </a:t>
                </a:r>
              </a:p>
              <a:p>
                <a:pPr algn="ctr"/>
                <a:r>
                  <a:rPr lang="en-US" dirty="0"/>
                  <a:t>Practice</a:t>
                </a:r>
              </a:p>
              <a:p>
                <a:pPr algn="ctr"/>
                <a:r>
                  <a:rPr lang="en-US" dirty="0"/>
                  <a:t>Materials</a:t>
                </a:r>
              </a:p>
            </p:txBody>
          </p:sp>
        </p:grpSp>
      </p:gr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152400"/>
            <a:ext cx="8686800" cy="6497638"/>
          </a:xfrm>
          <a:prstGeom prst="rect">
            <a:avLst/>
          </a:prstGeom>
          <a:noFill/>
          <a:ln w="12700">
            <a:noFill/>
            <a:miter lim="800000"/>
            <a:headEnd/>
            <a:tailEnd/>
          </a:ln>
        </p:spPr>
        <p:txBody>
          <a:bodyPr>
            <a:spAutoFit/>
          </a:bodyPr>
          <a:lstStyle/>
          <a:p>
            <a:pPr eaLnBrk="0" hangingPunct="0"/>
            <a:r>
              <a:rPr lang="en-US" sz="2800" b="1"/>
              <a:t>Form 8. Notice Of Assignment</a:t>
            </a:r>
          </a:p>
          <a:p>
            <a:pPr eaLnBrk="0" hangingPunct="0"/>
            <a:endParaRPr lang="en-US" sz="2800" b="1"/>
          </a:p>
          <a:p>
            <a:pPr eaLnBrk="0" hangingPunct="0"/>
            <a:r>
              <a:rPr lang="en-US" sz="2800" b="1"/>
              <a:t>[Date]</a:t>
            </a:r>
          </a:p>
          <a:p>
            <a:pPr eaLnBrk="0" hangingPunct="0"/>
            <a:r>
              <a:rPr lang="en-US" sz="2800" b="1"/>
              <a:t>   </a:t>
            </a:r>
          </a:p>
          <a:p>
            <a:pPr eaLnBrk="0" hangingPunct="0"/>
            <a:r>
              <a:rPr lang="en-US" sz="2800" b="1"/>
              <a:t>To [name of obligor]:</a:t>
            </a:r>
          </a:p>
          <a:p>
            <a:pPr eaLnBrk="0" hangingPunct="0"/>
            <a:r>
              <a:rPr lang="en-US" sz="2800" b="1"/>
              <a:t>   </a:t>
            </a:r>
          </a:p>
          <a:p>
            <a:pPr eaLnBrk="0" hangingPunct="0"/>
            <a:r>
              <a:rPr lang="en-US" sz="2800" b="1"/>
              <a:t>On [date], [name of obligee], of [address], assigned to me his rights against you arising under a contract executed by you with him on [date] for the sale  of [identify goods] for [amount].</a:t>
            </a:r>
          </a:p>
          <a:p>
            <a:pPr eaLnBrk="0" hangingPunct="0"/>
            <a:r>
              <a:rPr lang="en-US" sz="2800" b="1"/>
              <a:t>                                                                              </a:t>
            </a:r>
          </a:p>
          <a:p>
            <a:pPr eaLnBrk="0" hangingPunct="0"/>
            <a:r>
              <a:rPr lang="en-US" sz="2800" b="1"/>
              <a:t>_______________________________________________ </a:t>
            </a:r>
          </a:p>
          <a:p>
            <a:pPr eaLnBrk="0" hangingPunct="0"/>
            <a:r>
              <a:rPr lang="en-US" sz="2800" b="1"/>
              <a:t>[Signature of assignee]</a:t>
            </a:r>
          </a:p>
          <a:p>
            <a:pPr eaLnBrk="0" hangingPunct="0"/>
            <a:r>
              <a:rPr lang="en-US" sz="2800"/>
              <a:t>                                       </a:t>
            </a:r>
          </a:p>
          <a:p>
            <a:pPr eaLnBrk="0" hangingPunct="0"/>
            <a:r>
              <a:rPr lang="en-US" sz="2800" b="1">
                <a:solidFill>
                  <a:srgbClr val="0000CC"/>
                </a:solidFill>
              </a:rPr>
              <a:t>[Taken from West’s Legal Forms]</a:t>
            </a:r>
            <a:r>
              <a:rPr lang="en-US" sz="2800"/>
              <a:t>                                    </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5167e4e3-5d90-4480-9fc5-536b9f2eda59"/>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WASPOLLED" val="AD0F45AF85C84E7FB46793B5F0F7B46C"/>
  <p:tag name="TPVERSION" val="5"/>
  <p:tag name="TPFULLVERSION" val="5.1.0.2296"/>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UofL3">
  <a:themeElements>
    <a:clrScheme name="">
      <a:dk1>
        <a:srgbClr val="000000"/>
      </a:dk1>
      <a:lt1>
        <a:srgbClr val="FFFFFF"/>
      </a:lt1>
      <a:dk2>
        <a:srgbClr val="FF0000"/>
      </a:dk2>
      <a:lt2>
        <a:srgbClr val="4D4D4D"/>
      </a:lt2>
      <a:accent1>
        <a:srgbClr val="FFFF00"/>
      </a:accent1>
      <a:accent2>
        <a:srgbClr val="5C6D90"/>
      </a:accent2>
      <a:accent3>
        <a:srgbClr val="FFFFFF"/>
      </a:accent3>
      <a:accent4>
        <a:srgbClr val="000000"/>
      </a:accent4>
      <a:accent5>
        <a:srgbClr val="FFFFAA"/>
      </a:accent5>
      <a:accent6>
        <a:srgbClr val="536282"/>
      </a:accent6>
      <a:hlink>
        <a:srgbClr val="365D96"/>
      </a:hlink>
      <a:folHlink>
        <a:srgbClr val="586840"/>
      </a:folHlink>
    </a:clrScheme>
    <a:fontScheme name="UofL3">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UofL3 1">
        <a:dk1>
          <a:srgbClr val="000000"/>
        </a:dk1>
        <a:lt1>
          <a:srgbClr val="DDDDDD"/>
        </a:lt1>
        <a:dk2>
          <a:srgbClr val="20326C"/>
        </a:dk2>
        <a:lt2>
          <a:srgbClr val="E3E2AA"/>
        </a:lt2>
        <a:accent1>
          <a:srgbClr val="B3A53D"/>
        </a:accent1>
        <a:accent2>
          <a:srgbClr val="4273B9"/>
        </a:accent2>
        <a:accent3>
          <a:srgbClr val="ABADBA"/>
        </a:accent3>
        <a:accent4>
          <a:srgbClr val="BDBDBD"/>
        </a:accent4>
        <a:accent5>
          <a:srgbClr val="D6CFAF"/>
        </a:accent5>
        <a:accent6>
          <a:srgbClr val="3B68A7"/>
        </a:accent6>
        <a:hlink>
          <a:srgbClr val="5B6C8D"/>
        </a:hlink>
        <a:folHlink>
          <a:srgbClr val="58804E"/>
        </a:folHlink>
      </a:clrScheme>
      <a:clrMap bg1="dk2" tx1="lt1" bg2="dk1" tx2="lt2" accent1="accent1" accent2="accent2" accent3="accent3" accent4="accent4" accent5="accent5" accent6="accent6" hlink="hlink" folHlink="folHlink"/>
    </a:extraClrScheme>
    <a:extraClrScheme>
      <a:clrScheme name="UofL3 2">
        <a:dk1>
          <a:srgbClr val="2D2525"/>
        </a:dk1>
        <a:lt1>
          <a:srgbClr val="A7B4B7"/>
        </a:lt1>
        <a:dk2>
          <a:srgbClr val="061C62"/>
        </a:dk2>
        <a:lt2>
          <a:srgbClr val="484719"/>
        </a:lt2>
        <a:accent1>
          <a:srgbClr val="D8D688"/>
        </a:accent1>
        <a:accent2>
          <a:srgbClr val="5C6D90"/>
        </a:accent2>
        <a:accent3>
          <a:srgbClr val="D0D6D8"/>
        </a:accent3>
        <a:accent4>
          <a:srgbClr val="251E1E"/>
        </a:accent4>
        <a:accent5>
          <a:srgbClr val="E9E8C3"/>
        </a:accent5>
        <a:accent6>
          <a:srgbClr val="536282"/>
        </a:accent6>
        <a:hlink>
          <a:srgbClr val="365D96"/>
        </a:hlink>
        <a:folHlink>
          <a:srgbClr val="586840"/>
        </a:folHlink>
      </a:clrScheme>
      <a:clrMap bg1="lt1" tx1="dk1" bg2="lt2" tx2="dk2" accent1="accent1" accent2="accent2" accent3="accent3" accent4="accent4" accent5="accent5" accent6="accent6" hlink="hlink" folHlink="folHlink"/>
    </a:extraClrScheme>
    <a:extraClrScheme>
      <a:clrScheme name="UofL3 3">
        <a:dk1>
          <a:srgbClr val="000000"/>
        </a:dk1>
        <a:lt1>
          <a:srgbClr val="FFFFFF"/>
        </a:lt1>
        <a:dk2>
          <a:srgbClr val="000000"/>
        </a:dk2>
        <a:lt2>
          <a:srgbClr val="4D4D4D"/>
        </a:lt2>
        <a:accent1>
          <a:srgbClr val="808080"/>
        </a:accent1>
        <a:accent2>
          <a:srgbClr val="292929"/>
        </a:accent2>
        <a:accent3>
          <a:srgbClr val="FFFFFF"/>
        </a:accent3>
        <a:accent4>
          <a:srgbClr val="000000"/>
        </a:accent4>
        <a:accent5>
          <a:srgbClr val="C0C0C0"/>
        </a:accent5>
        <a:accent6>
          <a:srgbClr val="242424"/>
        </a:accent6>
        <a:hlink>
          <a:srgbClr val="4D4D4D"/>
        </a:hlink>
        <a:folHlink>
          <a:srgbClr val="8D8D8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Designs\UofL3.pot</Template>
  <TotalTime>3515</TotalTime>
  <Words>893</Words>
  <Application>Microsoft Office PowerPoint</Application>
  <PresentationFormat>On-screen Show (4:3)</PresentationFormat>
  <Paragraphs>186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UofL3</vt:lpstr>
      <vt:lpstr>Legal Practice Materials</vt:lpstr>
      <vt:lpstr>PowerPoint Presentation</vt:lpstr>
      <vt:lpstr>Local Law Libraries</vt:lpstr>
      <vt:lpstr>Online Resources</vt:lpstr>
      <vt:lpstr>PowerPoint Presentation</vt:lpstr>
      <vt:lpstr>Two Types of Legal Practice</vt:lpstr>
      <vt:lpstr>PowerPoint Presentation</vt:lpstr>
      <vt:lpstr>Transactional Practice Materials</vt:lpstr>
      <vt:lpstr>PowerPoint Presentation</vt:lpstr>
      <vt:lpstr>PowerPoint Presentation</vt:lpstr>
      <vt:lpstr>Subject Formbooks</vt:lpstr>
      <vt:lpstr>State Specific Formbooks</vt:lpstr>
      <vt:lpstr>Free Online Legal Forms</vt:lpstr>
      <vt:lpstr>Trials</vt:lpstr>
      <vt:lpstr>Trials</vt:lpstr>
      <vt:lpstr>PowerPoint Presentation</vt:lpstr>
      <vt:lpstr>PowerPoint Presentation</vt:lpstr>
      <vt:lpstr>Proof of Facts</vt:lpstr>
      <vt:lpstr>Causes of Action </vt:lpstr>
      <vt:lpstr>Ohio Practice</vt:lpstr>
      <vt:lpstr>Specific Phases of Litigation: Pleadings</vt:lpstr>
      <vt:lpstr>Am Jur Pleading and Practice</vt:lpstr>
      <vt:lpstr>Federal Practice Forms</vt:lpstr>
      <vt:lpstr>Bender Forms of Discovery</vt:lpstr>
      <vt:lpstr> Instructions to Juries</vt:lpstr>
      <vt:lpstr>Kentucky Instructions to Juries</vt:lpstr>
      <vt:lpstr>Ohio Jury Instructions </vt:lpstr>
    </vt:vector>
  </TitlesOfParts>
  <Company>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Practice Materials</dc:title>
  <dc:creator>Kurt Metzmeier</dc:creator>
  <cp:lastModifiedBy>Michael Whiteman</cp:lastModifiedBy>
  <cp:revision>158</cp:revision>
  <cp:lastPrinted>1997-04-12T16:34:38Z</cp:lastPrinted>
  <dcterms:created xsi:type="dcterms:W3CDTF">1997-04-10T17:06:36Z</dcterms:created>
  <dcterms:modified xsi:type="dcterms:W3CDTF">2013-05-28T18:06:21Z</dcterms:modified>
</cp:coreProperties>
</file>