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72" r:id="rId4"/>
    <p:sldId id="258" r:id="rId5"/>
    <p:sldId id="274" r:id="rId6"/>
    <p:sldId id="259" r:id="rId7"/>
    <p:sldId id="269" r:id="rId8"/>
    <p:sldId id="260" r:id="rId9"/>
    <p:sldId id="275" r:id="rId10"/>
    <p:sldId id="270" r:id="rId11"/>
    <p:sldId id="271" r:id="rId12"/>
    <p:sldId id="276" r:id="rId13"/>
    <p:sldId id="262" r:id="rId1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75488" autoAdjust="0"/>
  </p:normalViewPr>
  <p:slideViewPr>
    <p:cSldViewPr>
      <p:cViewPr>
        <p:scale>
          <a:sx n="87" d="100"/>
          <a:sy n="87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94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D7F68-CA4F-417D-90F7-C57096DB6072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B2168-98A9-4BAC-8EB8-972890F2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4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8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5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2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9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5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5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0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2168-98A9-4BAC-8EB8-972890F236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3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4B90530-59B7-4126-89D3-622D8AE459E5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21D102-47FD-4FBD-8F0D-200EEAF63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Kids &amp; The Juvenile Court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6858000" cy="1371600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Arial Rounded MT Bold" panose="020F0704030504030204" pitchFamily="34" charset="0"/>
              </a:rPr>
              <a:t>Juvenile Justice: Law, Policy and Opportunities to Reform </a:t>
            </a:r>
            <a:endParaRPr lang="en-US" sz="1800" b="1" dirty="0" smtClean="0">
              <a:latin typeface="Arial Rounded MT Bold" panose="020F0704030504030204" pitchFamily="34" charset="0"/>
            </a:endParaRPr>
          </a:p>
          <a:p>
            <a:r>
              <a:rPr lang="en-US" sz="1800" b="1" dirty="0" smtClean="0">
                <a:latin typeface="Arial Rounded MT Bold" panose="020F0704030504030204" pitchFamily="34" charset="0"/>
              </a:rPr>
              <a:t>Law </a:t>
            </a:r>
            <a:r>
              <a:rPr lang="en-US" sz="1800" b="1" dirty="0">
                <a:latin typeface="Arial Rounded MT Bold" panose="020F0704030504030204" pitchFamily="34" charset="0"/>
              </a:rPr>
              <a:t>Review Symposium</a:t>
            </a:r>
            <a:endParaRPr lang="en-US" sz="1800" dirty="0" smtClean="0">
              <a:latin typeface="Arial Rounded MT Bold" panose="020F0704030504030204" pitchFamily="34" charset="0"/>
            </a:endParaRP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October 11, 2013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Kimberly P. Jordan</a:t>
            </a:r>
            <a:endParaRPr lang="en-US" sz="1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0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JDB v. North Carolina,</a:t>
            </a:r>
            <a:br>
              <a:rPr lang="en-US" dirty="0" smtClean="0"/>
            </a:br>
            <a:r>
              <a:rPr lang="en-US" dirty="0" smtClean="0"/>
              <a:t>131 </a:t>
            </a:r>
            <a:r>
              <a:rPr lang="en-US" dirty="0" err="1" smtClean="0"/>
              <a:t>S.Ct</a:t>
            </a:r>
            <a:r>
              <a:rPr lang="en-US" dirty="0" smtClean="0"/>
              <a:t>. 2394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Kids under arrest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pPr marL="274320" lvl="2" indent="-274320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“a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reasonable child subject to police questioning will sometimes feel pressured to submit when a reasonable adult would feel free to go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”</a:t>
            </a:r>
          </a:p>
          <a:p>
            <a:pPr marL="0" lvl="2" indent="0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Child’s age “more than a chronological fact”</a:t>
            </a:r>
          </a:p>
        </p:txBody>
      </p:sp>
    </p:spTree>
    <p:extLst>
      <p:ext uri="{BB962C8B-B14F-4D97-AF65-F5344CB8AC3E}">
        <p14:creationId xmlns:p14="http://schemas.microsoft.com/office/powerpoint/2010/main" val="2776154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latin typeface="Arial Rounded MT Bold" panose="020F0704030504030204" pitchFamily="34" charset="0"/>
              </a:rPr>
              <a:t>Non Serious Offender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Keep Status Offenders out of Court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More Use of Diversionary Programs for Misdemeanors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Implement Behavioral Supports in Schools to Reduce School Based Referrals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 smtClean="0">
                <a:latin typeface="Arial Rounded MT Bold" panose="020F0704030504030204" pitchFamily="34" charset="0"/>
              </a:rPr>
              <a:t>Serious Offenders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Individualized Sentencing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Improved conditions of confinement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Reduce harsh sentences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55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rial Rounded MT Bold" panose="020F0704030504030204" pitchFamily="34" charset="0"/>
              </a:rPr>
              <a:t>All Juvenile Offenders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No Waiver of Counsel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Improve Interrogation Rules for Juveniles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Improve Collaboration Across Systems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Developmental Sentencing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534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95800"/>
            <a:ext cx="6781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12383"/>
            <a:ext cx="7543800" cy="368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027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Kids in Juvenile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Stats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History of Juvenile Court</a:t>
            </a:r>
          </a:p>
          <a:p>
            <a:r>
              <a:rPr lang="en-US" dirty="0" err="1" smtClean="0">
                <a:latin typeface="Arial Rounded MT Bold" panose="020F0704030504030204" pitchFamily="34" charset="0"/>
              </a:rPr>
              <a:t>Gault</a:t>
            </a:r>
            <a:r>
              <a:rPr lang="en-US" dirty="0" smtClean="0">
                <a:latin typeface="Arial Rounded MT Bold" panose="020F0704030504030204" pitchFamily="34" charset="0"/>
              </a:rPr>
              <a:t> – 1</a:t>
            </a:r>
            <a:r>
              <a:rPr lang="en-US" baseline="30000" dirty="0" smtClean="0">
                <a:latin typeface="Arial Rounded MT Bold" panose="020F0704030504030204" pitchFamily="34" charset="0"/>
              </a:rPr>
              <a:t>st</a:t>
            </a:r>
            <a:r>
              <a:rPr lang="en-US" dirty="0" smtClean="0">
                <a:latin typeface="Arial Rounded MT Bold" panose="020F0704030504030204" pitchFamily="34" charset="0"/>
              </a:rPr>
              <a:t> Game Changer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59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Roper, Graham, Miller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5438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8</a:t>
            </a:r>
            <a:r>
              <a:rPr lang="en-US" baseline="30000" dirty="0" smtClean="0">
                <a:latin typeface="Arial Rounded MT Bold" panose="020F0704030504030204" pitchFamily="34" charset="0"/>
              </a:rPr>
              <a:t>th</a:t>
            </a:r>
            <a:r>
              <a:rPr lang="en-US" dirty="0" smtClean="0">
                <a:latin typeface="Arial Rounded MT Bold" panose="020F0704030504030204" pitchFamily="34" charset="0"/>
              </a:rPr>
              <a:t> Amendment</a:t>
            </a:r>
          </a:p>
          <a:p>
            <a:pPr lvl="1"/>
            <a:r>
              <a:rPr lang="en-US" sz="2800" dirty="0">
                <a:latin typeface="Arial Rounded MT Bold" panose="020F0704030504030204" pitchFamily="34" charset="0"/>
              </a:rPr>
              <a:t>Excessive bail shall not be required, nor excessive fines imposed, nor cruel and unusual punishments </a:t>
            </a:r>
            <a:r>
              <a:rPr lang="en-US" sz="2800" dirty="0" smtClean="0">
                <a:latin typeface="Arial Rounded MT Bold" panose="020F0704030504030204" pitchFamily="34" charset="0"/>
              </a:rPr>
              <a:t>inflicted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Proportionality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9150" y="522198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Youth </a:t>
            </a:r>
            <a:r>
              <a:rPr lang="en-US" sz="3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Matters!</a:t>
            </a:r>
            <a:endParaRPr lang="en-US" sz="36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51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Roper v. Simmons, </a:t>
            </a:r>
            <a:br>
              <a:rPr lang="en-US" dirty="0" smtClean="0"/>
            </a:br>
            <a:r>
              <a:rPr lang="en-US" dirty="0" smtClean="0"/>
              <a:t>125 </a:t>
            </a:r>
            <a:r>
              <a:rPr lang="en-US" dirty="0" err="1" smtClean="0"/>
              <a:t>S.Ct</a:t>
            </a:r>
            <a:r>
              <a:rPr lang="en-US" dirty="0" smtClean="0"/>
              <a:t>. 1183 (2005)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today our society views juveniles….as “categorically less culpable than the average criminal”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Not “the worst of the worst”</a:t>
            </a: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•As </a:t>
            </a:r>
            <a:r>
              <a:rPr lang="en-US" dirty="0">
                <a:latin typeface="Arial Rounded MT Bold" panose="020F0704030504030204" pitchFamily="34" charset="0"/>
              </a:rPr>
              <a:t>any parent knows</a:t>
            </a:r>
            <a:r>
              <a:rPr lang="en-US" dirty="0" smtClean="0">
                <a:latin typeface="Arial Rounded MT Bold" panose="020F0704030504030204" pitchFamily="34" charset="0"/>
              </a:rPr>
              <a:t>….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•Vulnerability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•Personality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56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Adolescent Development by Dr.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1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Graham v. Florida,</a:t>
            </a:r>
            <a:br>
              <a:rPr lang="en-US" dirty="0" smtClean="0"/>
            </a:br>
            <a:r>
              <a:rPr lang="en-US" dirty="0" smtClean="0"/>
              <a:t>130 </a:t>
            </a:r>
            <a:r>
              <a:rPr lang="en-US" dirty="0" err="1" smtClean="0"/>
              <a:t>S.Ct</a:t>
            </a:r>
            <a:r>
              <a:rPr lang="en-US" dirty="0" smtClean="0"/>
              <a:t>. 2011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-17253"/>
            <a:ext cx="7543800" cy="32004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“developments </a:t>
            </a:r>
            <a:r>
              <a:rPr lang="en-US" dirty="0">
                <a:latin typeface="Arial Rounded MT Bold" panose="020F0704030504030204" pitchFamily="34" charset="0"/>
              </a:rPr>
              <a:t>in psychology and brain science continue to show fundamental differences between juvenile and adult </a:t>
            </a:r>
            <a:r>
              <a:rPr lang="en-US" dirty="0" smtClean="0">
                <a:latin typeface="Arial Rounded MT Bold" panose="020F0704030504030204" pitchFamily="34" charset="0"/>
              </a:rPr>
              <a:t>minds”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8956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 juvenile offender who did not kill or intend to kill has a </a:t>
            </a:r>
            <a:r>
              <a:rPr lang="en-US" sz="2400" i="1" dirty="0">
                <a:latin typeface="Arial Rounded MT Bold" panose="020F0704030504030204" pitchFamily="34" charset="0"/>
              </a:rPr>
              <a:t>twice diminished </a:t>
            </a:r>
            <a:r>
              <a:rPr lang="en-US" sz="2400" dirty="0">
                <a:latin typeface="Arial Rounded MT Bold" panose="020F0704030504030204" pitchFamily="34" charset="0"/>
              </a:rPr>
              <a:t>moral culpability</a:t>
            </a:r>
          </a:p>
        </p:txBody>
      </p:sp>
    </p:spTree>
    <p:extLst>
      <p:ext uri="{BB962C8B-B14F-4D97-AF65-F5344CB8AC3E}">
        <p14:creationId xmlns:p14="http://schemas.microsoft.com/office/powerpoint/2010/main" val="4156668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Progeny of Graham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No Retributive Justice for Juveniles?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More Treatment, Less Punishment?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No LWP in Our Future?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Challenges for States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Retroactivity</a:t>
            </a:r>
          </a:p>
          <a:p>
            <a:pPr lvl="1"/>
            <a:r>
              <a:rPr lang="en-US" dirty="0" smtClean="0">
                <a:latin typeface="Arial Rounded MT Bold" panose="020F0704030504030204" pitchFamily="34" charset="0"/>
              </a:rPr>
              <a:t>New Sentencing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03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Miller v. Alabama, </a:t>
            </a:r>
            <a:br>
              <a:rPr lang="en-US" dirty="0" smtClean="0"/>
            </a:br>
            <a:r>
              <a:rPr lang="en-US" dirty="0" smtClean="0"/>
              <a:t>132. </a:t>
            </a:r>
            <a:r>
              <a:rPr lang="en-US" dirty="0" err="1" smtClean="0"/>
              <a:t>S.Ct</a:t>
            </a:r>
            <a:r>
              <a:rPr lang="en-US" dirty="0" smtClean="0"/>
              <a:t>. 2455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048000"/>
          </a:xfrm>
        </p:spPr>
        <p:txBody>
          <a:bodyPr>
            <a:normAutofit/>
          </a:bodyPr>
          <a:lstStyle/>
          <a:p>
            <a:r>
              <a:rPr lang="en-US" i="1" dirty="0">
                <a:latin typeface="Arial Rounded MT Bold" panose="020F0704030504030204" pitchFamily="34" charset="0"/>
              </a:rPr>
              <a:t>Roper</a:t>
            </a:r>
            <a:r>
              <a:rPr lang="en-US" dirty="0">
                <a:latin typeface="Arial Rounded MT Bold" panose="020F0704030504030204" pitchFamily="34" charset="0"/>
              </a:rPr>
              <a:t> and </a:t>
            </a:r>
            <a:r>
              <a:rPr lang="en-US" i="1" dirty="0">
                <a:latin typeface="Arial Rounded MT Bold" panose="020F0704030504030204" pitchFamily="34" charset="0"/>
              </a:rPr>
              <a:t>Graham</a:t>
            </a:r>
            <a:r>
              <a:rPr lang="en-US" dirty="0">
                <a:latin typeface="Arial Rounded MT Bold" panose="020F0704030504030204" pitchFamily="34" charset="0"/>
              </a:rPr>
              <a:t> establish that children are </a:t>
            </a:r>
            <a:r>
              <a:rPr lang="en-US" b="1" dirty="0">
                <a:latin typeface="Arial Rounded MT Bold" panose="020F0704030504030204" pitchFamily="34" charset="0"/>
              </a:rPr>
              <a:t>constitutionally different</a:t>
            </a:r>
            <a:r>
              <a:rPr lang="en-US" dirty="0">
                <a:latin typeface="Arial Rounded MT Bold" panose="020F0704030504030204" pitchFamily="34" charset="0"/>
              </a:rPr>
              <a:t> from adults for sentencing purposes</a:t>
            </a:r>
          </a:p>
        </p:txBody>
      </p:sp>
    </p:spTree>
    <p:extLst>
      <p:ext uri="{BB962C8B-B14F-4D97-AF65-F5344CB8AC3E}">
        <p14:creationId xmlns:p14="http://schemas.microsoft.com/office/powerpoint/2010/main" val="4185152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Development </a:t>
            </a:r>
            <a:br>
              <a:rPr lang="en-US" dirty="0" smtClean="0"/>
            </a:br>
            <a:r>
              <a:rPr lang="en-US" dirty="0" smtClean="0"/>
              <a:t>by Dr.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03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2750</TotalTime>
  <Words>310</Words>
  <Application>Microsoft Office PowerPoint</Application>
  <PresentationFormat>On-screen Show (4:3)</PresentationFormat>
  <Paragraphs>75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Kids &amp; The Juvenile Court</vt:lpstr>
      <vt:lpstr>Kids in Juvenile Court</vt:lpstr>
      <vt:lpstr>Roper, Graham, Miller</vt:lpstr>
      <vt:lpstr>  Roper v. Simmons,  125 S.Ct. 1183 (2005)</vt:lpstr>
      <vt:lpstr>Adolescent Development by Dr. Davis</vt:lpstr>
      <vt:lpstr>Graham v. Florida, 130 S.Ct. 2011 (2010)</vt:lpstr>
      <vt:lpstr>Progeny of Graham</vt:lpstr>
      <vt:lpstr>Miller v. Alabama,  132. S.Ct. 2455 (2012)</vt:lpstr>
      <vt:lpstr>Brain Development  by Dr. Davis</vt:lpstr>
      <vt:lpstr>JDB v. North Carolina, 131 S.Ct. 2394 (2011)</vt:lpstr>
      <vt:lpstr>Going Forward</vt:lpstr>
      <vt:lpstr>Going Forward</vt:lpstr>
      <vt:lpstr>Questions?</vt:lpstr>
    </vt:vector>
  </TitlesOfParts>
  <Company>OSU Moritz College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 Overs</dc:title>
  <dc:creator>Kimberly Jordan</dc:creator>
  <cp:lastModifiedBy>Aaren Meehan</cp:lastModifiedBy>
  <cp:revision>65</cp:revision>
  <cp:lastPrinted>2012-03-26T19:00:50Z</cp:lastPrinted>
  <dcterms:created xsi:type="dcterms:W3CDTF">2011-10-14T18:46:05Z</dcterms:created>
  <dcterms:modified xsi:type="dcterms:W3CDTF">2013-10-10T00:13:58Z</dcterms:modified>
</cp:coreProperties>
</file>